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Raleway" pitchFamily="2" charset="0"/>
      <p:regular r:id="rId13"/>
      <p:bold r:id="rId14"/>
      <p:italic r:id="rId15"/>
      <p:boldItalic r:id="rId16"/>
    </p:embeddedFont>
    <p:embeddedFont>
      <p:font typeface="Raleway Light" pitchFamily="2" charset="0"/>
      <p:regular r:id="rId17"/>
      <p:italic r:id="rId18"/>
    </p:embeddedFont>
    <p:embeddedFont>
      <p:font typeface="Roboto" panose="02000000000000000000" pitchFamily="2"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2673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60000"/>
            <a:lumOff val="40000"/>
            <a:alpha val="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2862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Customer Shopping Behavior Analysis</a:t>
            </a:r>
            <a:endParaRPr lang="en-US" sz="4450" dirty="0"/>
          </a:p>
        </p:txBody>
      </p:sp>
      <p:sp>
        <p:nvSpPr>
          <p:cNvPr id="4" name="Text 1"/>
          <p:cNvSpPr/>
          <p:nvPr/>
        </p:nvSpPr>
        <p:spPr>
          <a:xfrm>
            <a:off x="793790" y="408634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This project analyzes customer shopping behavior using transactional data from 3,900 purchases across various product categories. Our goal is to uncover insights into spending patterns, customer segments, product preferences, and subscription behavior to guide strategic business decisions.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10">
    <p:spTree>
      <p:nvGrpSpPr>
        <p:cNvPr id="1" name=""/>
        <p:cNvGrpSpPr/>
        <p:nvPr/>
      </p:nvGrpSpPr>
      <p:grpSpPr>
        <a:xfrm>
          <a:off x="0" y="0"/>
          <a:ext cx="0" cy="0"/>
          <a:chOff x="0" y="0"/>
          <a:chExt cx="0" cy="0"/>
        </a:xfrm>
      </p:grpSpPr>
      <p:sp>
        <p:nvSpPr>
          <p:cNvPr id="2" name="Text 0"/>
          <p:cNvSpPr/>
          <p:nvPr/>
        </p:nvSpPr>
        <p:spPr>
          <a:xfrm>
            <a:off x="769620" y="604718"/>
            <a:ext cx="7199709" cy="687110"/>
          </a:xfrm>
          <a:prstGeom prst="rect">
            <a:avLst/>
          </a:prstGeom>
          <a:noFill/>
          <a:ln/>
        </p:spPr>
        <p:txBody>
          <a:bodyPr wrap="none" lIns="0" tIns="0" rIns="0" bIns="0" rtlCol="0" anchor="t"/>
          <a:lstStyle/>
          <a:p>
            <a:pPr marL="0" indent="0" algn="l">
              <a:lnSpc>
                <a:spcPts val="5400"/>
              </a:lnSpc>
              <a:buNone/>
            </a:pPr>
            <a:r>
              <a:rPr lang="en-US" sz="4300" dirty="0">
                <a:solidFill>
                  <a:srgbClr val="1B1B27"/>
                </a:solidFill>
                <a:latin typeface="Raleway" pitchFamily="34" charset="0"/>
                <a:ea typeface="Raleway" pitchFamily="34" charset="-122"/>
                <a:cs typeface="Raleway" pitchFamily="34" charset="-120"/>
              </a:rPr>
              <a:t>Business Recommendations</a:t>
            </a:r>
            <a:endParaRPr lang="en-US" sz="430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011" y="1738253"/>
            <a:ext cx="329803" cy="329803"/>
          </a:xfrm>
          <a:prstGeom prst="rect">
            <a:avLst/>
          </a:prstGeom>
        </p:spPr>
      </p:pic>
      <p:sp>
        <p:nvSpPr>
          <p:cNvPr id="4" name="Text 1"/>
          <p:cNvSpPr/>
          <p:nvPr/>
        </p:nvSpPr>
        <p:spPr>
          <a:xfrm>
            <a:off x="1484114" y="1731526"/>
            <a:ext cx="2748796" cy="343614"/>
          </a:xfrm>
          <a:prstGeom prst="rect">
            <a:avLst/>
          </a:prstGeom>
          <a:noFill/>
          <a:ln/>
        </p:spPr>
        <p:txBody>
          <a:bodyPr wrap="none" lIns="0" tIns="0" rIns="0" bIns="0" rtlCol="0" anchor="t"/>
          <a:lstStyle/>
          <a:p>
            <a:pPr marL="0" indent="0" algn="l">
              <a:lnSpc>
                <a:spcPts val="2700"/>
              </a:lnSpc>
              <a:buNone/>
            </a:pPr>
            <a:r>
              <a:rPr lang="en-US" sz="2150" dirty="0">
                <a:solidFill>
                  <a:srgbClr val="3C3939"/>
                </a:solidFill>
                <a:latin typeface="Raleway" pitchFamily="34" charset="0"/>
                <a:ea typeface="Raleway" pitchFamily="34" charset="-122"/>
                <a:cs typeface="Raleway" pitchFamily="34" charset="-120"/>
              </a:rPr>
              <a:t>Boost Subscriptions</a:t>
            </a:r>
            <a:endParaRPr lang="en-US" sz="2150" dirty="0"/>
          </a:p>
        </p:txBody>
      </p:sp>
      <p:sp>
        <p:nvSpPr>
          <p:cNvPr id="5" name="Text 2"/>
          <p:cNvSpPr/>
          <p:nvPr/>
        </p:nvSpPr>
        <p:spPr>
          <a:xfrm>
            <a:off x="1484114" y="2207062"/>
            <a:ext cx="12376666" cy="351830"/>
          </a:xfrm>
          <a:prstGeom prst="rect">
            <a:avLst/>
          </a:prstGeom>
          <a:noFill/>
          <a:ln/>
        </p:spPr>
        <p:txBody>
          <a:bodyPr wrap="none" lIns="0" tIns="0" rIns="0" bIns="0" rtlCol="0" anchor="t"/>
          <a:lstStyle/>
          <a:p>
            <a:pPr marL="0" indent="0" algn="l">
              <a:lnSpc>
                <a:spcPts val="2750"/>
              </a:lnSpc>
              <a:buNone/>
            </a:pPr>
            <a:r>
              <a:rPr lang="en-US" sz="1700" dirty="0">
                <a:solidFill>
                  <a:srgbClr val="3C3939"/>
                </a:solidFill>
                <a:latin typeface="Roboto" pitchFamily="34" charset="0"/>
                <a:ea typeface="Roboto" pitchFamily="34" charset="-122"/>
                <a:cs typeface="Roboto" pitchFamily="34" charset="-120"/>
              </a:rPr>
              <a:t>Promote exclusive benefits to increase subscriber base.</a:t>
            </a:r>
            <a:endParaRPr lang="en-US" sz="1700" dirty="0"/>
          </a:p>
        </p:txBody>
      </p:sp>
      <p:pic>
        <p:nvPicPr>
          <p:cNvPr id="6"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011" y="3005316"/>
            <a:ext cx="329803" cy="329803"/>
          </a:xfrm>
          <a:prstGeom prst="rect">
            <a:avLst/>
          </a:prstGeom>
        </p:spPr>
      </p:pic>
      <p:sp>
        <p:nvSpPr>
          <p:cNvPr id="7" name="Text 3"/>
          <p:cNvSpPr/>
          <p:nvPr/>
        </p:nvSpPr>
        <p:spPr>
          <a:xfrm>
            <a:off x="1484114" y="2998589"/>
            <a:ext cx="3527584" cy="343614"/>
          </a:xfrm>
          <a:prstGeom prst="rect">
            <a:avLst/>
          </a:prstGeom>
          <a:noFill/>
          <a:ln/>
        </p:spPr>
        <p:txBody>
          <a:bodyPr wrap="none" lIns="0" tIns="0" rIns="0" bIns="0" rtlCol="0" anchor="t"/>
          <a:lstStyle/>
          <a:p>
            <a:pPr marL="0" indent="0" algn="l">
              <a:lnSpc>
                <a:spcPts val="2700"/>
              </a:lnSpc>
              <a:buNone/>
            </a:pPr>
            <a:r>
              <a:rPr lang="en-US" sz="2150" dirty="0">
                <a:solidFill>
                  <a:srgbClr val="3C3939"/>
                </a:solidFill>
                <a:latin typeface="Raleway" pitchFamily="34" charset="0"/>
                <a:ea typeface="Raleway" pitchFamily="34" charset="-122"/>
                <a:cs typeface="Raleway" pitchFamily="34" charset="-120"/>
              </a:rPr>
              <a:t>Customer Loyalty Programs</a:t>
            </a:r>
            <a:endParaRPr lang="en-US" sz="2150" dirty="0"/>
          </a:p>
        </p:txBody>
      </p:sp>
      <p:sp>
        <p:nvSpPr>
          <p:cNvPr id="8" name="Text 4"/>
          <p:cNvSpPr/>
          <p:nvPr/>
        </p:nvSpPr>
        <p:spPr>
          <a:xfrm>
            <a:off x="1484114" y="3474125"/>
            <a:ext cx="12376666" cy="351830"/>
          </a:xfrm>
          <a:prstGeom prst="rect">
            <a:avLst/>
          </a:prstGeom>
          <a:noFill/>
          <a:ln/>
        </p:spPr>
        <p:txBody>
          <a:bodyPr wrap="none" lIns="0" tIns="0" rIns="0" bIns="0" rtlCol="0" anchor="t"/>
          <a:lstStyle/>
          <a:p>
            <a:pPr marL="0" indent="0" algn="l">
              <a:lnSpc>
                <a:spcPts val="2750"/>
              </a:lnSpc>
              <a:buNone/>
            </a:pPr>
            <a:r>
              <a:rPr lang="en-US" sz="1700" dirty="0">
                <a:solidFill>
                  <a:srgbClr val="3C3939"/>
                </a:solidFill>
                <a:latin typeface="Roboto" pitchFamily="34" charset="0"/>
                <a:ea typeface="Roboto" pitchFamily="34" charset="-122"/>
                <a:cs typeface="Roboto" pitchFamily="34" charset="-120"/>
              </a:rPr>
              <a:t>Reward repeat buyers to foster loyalty and move them into the “Loyal” segment.</a:t>
            </a:r>
            <a:endParaRPr lang="en-US" sz="1700" dirty="0"/>
          </a:p>
        </p:txBody>
      </p:sp>
      <p:pic>
        <p:nvPicPr>
          <p:cNvPr id="9" name="Image 2"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011" y="4272379"/>
            <a:ext cx="329803" cy="329803"/>
          </a:xfrm>
          <a:prstGeom prst="rect">
            <a:avLst/>
          </a:prstGeom>
        </p:spPr>
      </p:pic>
      <p:sp>
        <p:nvSpPr>
          <p:cNvPr id="10" name="Text 5"/>
          <p:cNvSpPr/>
          <p:nvPr/>
        </p:nvSpPr>
        <p:spPr>
          <a:xfrm>
            <a:off x="1484114" y="4265652"/>
            <a:ext cx="2932390" cy="343614"/>
          </a:xfrm>
          <a:prstGeom prst="rect">
            <a:avLst/>
          </a:prstGeom>
          <a:noFill/>
          <a:ln/>
        </p:spPr>
        <p:txBody>
          <a:bodyPr wrap="none" lIns="0" tIns="0" rIns="0" bIns="0" rtlCol="0" anchor="t"/>
          <a:lstStyle/>
          <a:p>
            <a:pPr marL="0" indent="0" algn="l">
              <a:lnSpc>
                <a:spcPts val="2700"/>
              </a:lnSpc>
              <a:buNone/>
            </a:pPr>
            <a:r>
              <a:rPr lang="en-US" sz="2150" dirty="0">
                <a:solidFill>
                  <a:srgbClr val="3C3939"/>
                </a:solidFill>
                <a:latin typeface="Raleway" pitchFamily="34" charset="0"/>
                <a:ea typeface="Raleway" pitchFamily="34" charset="-122"/>
                <a:cs typeface="Raleway" pitchFamily="34" charset="-120"/>
              </a:rPr>
              <a:t>Review Discount Policy</a:t>
            </a:r>
            <a:endParaRPr lang="en-US" sz="2150" dirty="0"/>
          </a:p>
        </p:txBody>
      </p:sp>
      <p:sp>
        <p:nvSpPr>
          <p:cNvPr id="11" name="Text 6"/>
          <p:cNvSpPr/>
          <p:nvPr/>
        </p:nvSpPr>
        <p:spPr>
          <a:xfrm>
            <a:off x="1484114" y="4741188"/>
            <a:ext cx="12376666" cy="351830"/>
          </a:xfrm>
          <a:prstGeom prst="rect">
            <a:avLst/>
          </a:prstGeom>
          <a:noFill/>
          <a:ln/>
        </p:spPr>
        <p:txBody>
          <a:bodyPr wrap="none" lIns="0" tIns="0" rIns="0" bIns="0" rtlCol="0" anchor="t"/>
          <a:lstStyle/>
          <a:p>
            <a:pPr marL="0" indent="0" algn="l">
              <a:lnSpc>
                <a:spcPts val="2750"/>
              </a:lnSpc>
              <a:buNone/>
            </a:pPr>
            <a:r>
              <a:rPr lang="en-US" sz="1700" dirty="0">
                <a:solidFill>
                  <a:srgbClr val="3C3939"/>
                </a:solidFill>
                <a:latin typeface="Roboto" pitchFamily="34" charset="0"/>
                <a:ea typeface="Roboto" pitchFamily="34" charset="-122"/>
                <a:cs typeface="Roboto" pitchFamily="34" charset="-120"/>
              </a:rPr>
              <a:t>Balance sales boosts with margin control for sustainable growth.</a:t>
            </a:r>
            <a:endParaRPr lang="en-US" sz="1700" dirty="0"/>
          </a:p>
        </p:txBody>
      </p:sp>
      <p:pic>
        <p:nvPicPr>
          <p:cNvPr id="12" name="Image 3"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011" y="5539442"/>
            <a:ext cx="329803" cy="329803"/>
          </a:xfrm>
          <a:prstGeom prst="rect">
            <a:avLst/>
          </a:prstGeom>
        </p:spPr>
      </p:pic>
      <p:sp>
        <p:nvSpPr>
          <p:cNvPr id="13" name="Text 7"/>
          <p:cNvSpPr/>
          <p:nvPr/>
        </p:nvSpPr>
        <p:spPr>
          <a:xfrm>
            <a:off x="1484114" y="5532715"/>
            <a:ext cx="2748796" cy="343614"/>
          </a:xfrm>
          <a:prstGeom prst="rect">
            <a:avLst/>
          </a:prstGeom>
          <a:noFill/>
          <a:ln/>
        </p:spPr>
        <p:txBody>
          <a:bodyPr wrap="none" lIns="0" tIns="0" rIns="0" bIns="0" rtlCol="0" anchor="t"/>
          <a:lstStyle/>
          <a:p>
            <a:pPr marL="0" indent="0" algn="l">
              <a:lnSpc>
                <a:spcPts val="2700"/>
              </a:lnSpc>
              <a:buNone/>
            </a:pPr>
            <a:r>
              <a:rPr lang="en-US" sz="2150" dirty="0">
                <a:solidFill>
                  <a:srgbClr val="3C3939"/>
                </a:solidFill>
                <a:latin typeface="Raleway" pitchFamily="34" charset="0"/>
                <a:ea typeface="Raleway" pitchFamily="34" charset="-122"/>
                <a:cs typeface="Raleway" pitchFamily="34" charset="-120"/>
              </a:rPr>
              <a:t>Product Positioning</a:t>
            </a:r>
            <a:endParaRPr lang="en-US" sz="2150" dirty="0"/>
          </a:p>
        </p:txBody>
      </p:sp>
      <p:sp>
        <p:nvSpPr>
          <p:cNvPr id="14" name="Text 8"/>
          <p:cNvSpPr/>
          <p:nvPr/>
        </p:nvSpPr>
        <p:spPr>
          <a:xfrm>
            <a:off x="1484114" y="6008251"/>
            <a:ext cx="12376666" cy="351830"/>
          </a:xfrm>
          <a:prstGeom prst="rect">
            <a:avLst/>
          </a:prstGeom>
          <a:noFill/>
          <a:ln/>
        </p:spPr>
        <p:txBody>
          <a:bodyPr wrap="none" lIns="0" tIns="0" rIns="0" bIns="0" rtlCol="0" anchor="t"/>
          <a:lstStyle/>
          <a:p>
            <a:pPr marL="0" indent="0" algn="l">
              <a:lnSpc>
                <a:spcPts val="2750"/>
              </a:lnSpc>
              <a:buNone/>
            </a:pPr>
            <a:r>
              <a:rPr lang="en-US" sz="1700" dirty="0">
                <a:solidFill>
                  <a:srgbClr val="3C3939"/>
                </a:solidFill>
                <a:latin typeface="Roboto" pitchFamily="34" charset="0"/>
                <a:ea typeface="Roboto" pitchFamily="34" charset="-122"/>
                <a:cs typeface="Roboto" pitchFamily="34" charset="-120"/>
              </a:rPr>
              <a:t>Highlight top-rated and best-selling products in marketing campaigns.</a:t>
            </a:r>
            <a:endParaRPr lang="en-US" sz="1700" dirty="0"/>
          </a:p>
        </p:txBody>
      </p:sp>
      <p:pic>
        <p:nvPicPr>
          <p:cNvPr id="15" name="Image 4"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2011" y="6806505"/>
            <a:ext cx="329803" cy="329803"/>
          </a:xfrm>
          <a:prstGeom prst="rect">
            <a:avLst/>
          </a:prstGeom>
        </p:spPr>
      </p:pic>
      <p:sp>
        <p:nvSpPr>
          <p:cNvPr id="16" name="Text 9"/>
          <p:cNvSpPr/>
          <p:nvPr/>
        </p:nvSpPr>
        <p:spPr>
          <a:xfrm>
            <a:off x="1484114" y="6799778"/>
            <a:ext cx="2748796" cy="343614"/>
          </a:xfrm>
          <a:prstGeom prst="rect">
            <a:avLst/>
          </a:prstGeom>
          <a:noFill/>
          <a:ln/>
        </p:spPr>
        <p:txBody>
          <a:bodyPr wrap="none" lIns="0" tIns="0" rIns="0" bIns="0" rtlCol="0" anchor="t"/>
          <a:lstStyle/>
          <a:p>
            <a:pPr marL="0" indent="0" algn="l">
              <a:lnSpc>
                <a:spcPts val="2700"/>
              </a:lnSpc>
              <a:buNone/>
            </a:pPr>
            <a:r>
              <a:rPr lang="en-US" sz="2150" dirty="0">
                <a:solidFill>
                  <a:srgbClr val="3C3939"/>
                </a:solidFill>
                <a:latin typeface="Raleway" pitchFamily="34" charset="0"/>
                <a:ea typeface="Raleway" pitchFamily="34" charset="-122"/>
                <a:cs typeface="Raleway" pitchFamily="34" charset="-120"/>
              </a:rPr>
              <a:t>Targeted Marketing</a:t>
            </a:r>
            <a:endParaRPr lang="en-US" sz="2150" dirty="0"/>
          </a:p>
        </p:txBody>
      </p:sp>
      <p:sp>
        <p:nvSpPr>
          <p:cNvPr id="17" name="Text 10"/>
          <p:cNvSpPr/>
          <p:nvPr/>
        </p:nvSpPr>
        <p:spPr>
          <a:xfrm>
            <a:off x="1484114" y="7275314"/>
            <a:ext cx="12376666" cy="351830"/>
          </a:xfrm>
          <a:prstGeom prst="rect">
            <a:avLst/>
          </a:prstGeom>
          <a:noFill/>
          <a:ln/>
        </p:spPr>
        <p:txBody>
          <a:bodyPr wrap="none" lIns="0" tIns="0" rIns="0" bIns="0" rtlCol="0" anchor="t"/>
          <a:lstStyle/>
          <a:p>
            <a:pPr marL="0" indent="0" algn="l">
              <a:lnSpc>
                <a:spcPts val="2750"/>
              </a:lnSpc>
              <a:buNone/>
            </a:pPr>
            <a:r>
              <a:rPr lang="en-US" sz="1700" dirty="0">
                <a:solidFill>
                  <a:srgbClr val="3C3939"/>
                </a:solidFill>
                <a:latin typeface="Roboto" pitchFamily="34" charset="0"/>
                <a:ea typeface="Roboto" pitchFamily="34" charset="-122"/>
                <a:cs typeface="Roboto" pitchFamily="34" charset="-120"/>
              </a:rPr>
              <a:t>Focus efforts on high-revenue age groups and express-shipping users for maximum impact.</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7766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Project Overview</a:t>
            </a:r>
            <a:endParaRPr lang="en-US" sz="4450" dirty="0"/>
          </a:p>
        </p:txBody>
      </p:sp>
      <p:sp>
        <p:nvSpPr>
          <p:cNvPr id="4" name="Shape 1"/>
          <p:cNvSpPr/>
          <p:nvPr/>
        </p:nvSpPr>
        <p:spPr>
          <a:xfrm>
            <a:off x="6280190" y="2666762"/>
            <a:ext cx="3664744" cy="2040493"/>
          </a:xfrm>
          <a:prstGeom prst="roundRect">
            <a:avLst>
              <a:gd name="adj" fmla="val 7170"/>
            </a:avLst>
          </a:prstGeom>
          <a:solidFill>
            <a:srgbClr val="FFFFFF">
              <a:alpha val="95000"/>
            </a:srgbClr>
          </a:solidFill>
          <a:ln/>
        </p:spPr>
        <p:txBody>
          <a:bodyPr/>
          <a:lstStyle/>
          <a:p>
            <a:endParaRPr lang="en-US"/>
          </a:p>
        </p:txBody>
      </p:sp>
      <p:sp>
        <p:nvSpPr>
          <p:cNvPr id="5" name="Shape 2"/>
          <p:cNvSpPr/>
          <p:nvPr/>
        </p:nvSpPr>
        <p:spPr>
          <a:xfrm>
            <a:off x="6280190" y="2636282"/>
            <a:ext cx="3664744" cy="121920"/>
          </a:xfrm>
          <a:prstGeom prst="roundRect">
            <a:avLst>
              <a:gd name="adj" fmla="val 78139"/>
            </a:avLst>
          </a:prstGeom>
          <a:solidFill>
            <a:srgbClr val="1B1B27"/>
          </a:solidFill>
          <a:ln/>
        </p:spPr>
        <p:txBody>
          <a:bodyPr/>
          <a:lstStyle/>
          <a:p>
            <a:endParaRPr lang="en-US"/>
          </a:p>
        </p:txBody>
      </p:sp>
      <p:sp>
        <p:nvSpPr>
          <p:cNvPr id="6" name="Shape 3"/>
          <p:cNvSpPr/>
          <p:nvPr/>
        </p:nvSpPr>
        <p:spPr>
          <a:xfrm>
            <a:off x="7772340" y="2326600"/>
            <a:ext cx="680442" cy="680442"/>
          </a:xfrm>
          <a:prstGeom prst="roundRect">
            <a:avLst>
              <a:gd name="adj" fmla="val 134383"/>
            </a:avLst>
          </a:prstGeom>
          <a:solidFill>
            <a:srgbClr val="1B1B27"/>
          </a:solidFill>
          <a:ln/>
        </p:spPr>
        <p:txBody>
          <a:bodyPr/>
          <a:lstStyle/>
          <a:p>
            <a:endParaRPr lang="en-US"/>
          </a:p>
        </p:txBody>
      </p:sp>
      <p:sp>
        <p:nvSpPr>
          <p:cNvPr id="7" name="Text 4"/>
          <p:cNvSpPr/>
          <p:nvPr/>
        </p:nvSpPr>
        <p:spPr>
          <a:xfrm>
            <a:off x="7976414" y="2496741"/>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FFFFFF"/>
                </a:solidFill>
                <a:latin typeface="Raleway" pitchFamily="34" charset="0"/>
                <a:ea typeface="Raleway" pitchFamily="34" charset="-122"/>
                <a:cs typeface="Raleway" pitchFamily="34" charset="-120"/>
              </a:rPr>
              <a:t>1</a:t>
            </a:r>
            <a:endParaRPr lang="en-US" sz="2100" dirty="0"/>
          </a:p>
        </p:txBody>
      </p:sp>
      <p:sp>
        <p:nvSpPr>
          <p:cNvPr id="8" name="Text 5"/>
          <p:cNvSpPr/>
          <p:nvPr/>
        </p:nvSpPr>
        <p:spPr>
          <a:xfrm>
            <a:off x="6537484" y="323373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Data Analysis</a:t>
            </a:r>
            <a:endParaRPr lang="en-US" sz="2200" dirty="0"/>
          </a:p>
        </p:txBody>
      </p:sp>
      <p:sp>
        <p:nvSpPr>
          <p:cNvPr id="9" name="Text 6"/>
          <p:cNvSpPr/>
          <p:nvPr/>
        </p:nvSpPr>
        <p:spPr>
          <a:xfrm>
            <a:off x="6537484" y="3724156"/>
            <a:ext cx="3150156"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Analyzed 3,900 customer purchases.</a:t>
            </a:r>
            <a:endParaRPr lang="en-US" sz="1750" dirty="0"/>
          </a:p>
        </p:txBody>
      </p:sp>
      <p:sp>
        <p:nvSpPr>
          <p:cNvPr id="10" name="Shape 7"/>
          <p:cNvSpPr/>
          <p:nvPr/>
        </p:nvSpPr>
        <p:spPr>
          <a:xfrm>
            <a:off x="10171748" y="2666762"/>
            <a:ext cx="3664863" cy="2040493"/>
          </a:xfrm>
          <a:prstGeom prst="roundRect">
            <a:avLst>
              <a:gd name="adj" fmla="val 7170"/>
            </a:avLst>
          </a:prstGeom>
          <a:solidFill>
            <a:srgbClr val="FFFFFF">
              <a:alpha val="95000"/>
            </a:srgbClr>
          </a:solidFill>
          <a:ln/>
        </p:spPr>
        <p:txBody>
          <a:bodyPr/>
          <a:lstStyle/>
          <a:p>
            <a:endParaRPr lang="en-US"/>
          </a:p>
        </p:txBody>
      </p:sp>
      <p:sp>
        <p:nvSpPr>
          <p:cNvPr id="11" name="Shape 8"/>
          <p:cNvSpPr/>
          <p:nvPr/>
        </p:nvSpPr>
        <p:spPr>
          <a:xfrm>
            <a:off x="10171748" y="2636282"/>
            <a:ext cx="3664863" cy="121920"/>
          </a:xfrm>
          <a:prstGeom prst="roundRect">
            <a:avLst>
              <a:gd name="adj" fmla="val 78139"/>
            </a:avLst>
          </a:prstGeom>
          <a:solidFill>
            <a:srgbClr val="1B1B27"/>
          </a:solidFill>
          <a:ln/>
        </p:spPr>
        <p:txBody>
          <a:bodyPr/>
          <a:lstStyle/>
          <a:p>
            <a:endParaRPr lang="en-US"/>
          </a:p>
        </p:txBody>
      </p:sp>
      <p:sp>
        <p:nvSpPr>
          <p:cNvPr id="12" name="Shape 9"/>
          <p:cNvSpPr/>
          <p:nvPr/>
        </p:nvSpPr>
        <p:spPr>
          <a:xfrm>
            <a:off x="11663898" y="2326600"/>
            <a:ext cx="680442" cy="680442"/>
          </a:xfrm>
          <a:prstGeom prst="roundRect">
            <a:avLst>
              <a:gd name="adj" fmla="val 134383"/>
            </a:avLst>
          </a:prstGeom>
          <a:solidFill>
            <a:srgbClr val="1B1B27"/>
          </a:solidFill>
          <a:ln/>
        </p:spPr>
        <p:txBody>
          <a:bodyPr/>
          <a:lstStyle/>
          <a:p>
            <a:endParaRPr lang="en-US"/>
          </a:p>
        </p:txBody>
      </p:sp>
      <p:sp>
        <p:nvSpPr>
          <p:cNvPr id="13" name="Text 10"/>
          <p:cNvSpPr/>
          <p:nvPr/>
        </p:nvSpPr>
        <p:spPr>
          <a:xfrm>
            <a:off x="11867971" y="2496741"/>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FFFFFF"/>
                </a:solidFill>
                <a:latin typeface="Raleway" pitchFamily="34" charset="0"/>
                <a:ea typeface="Raleway" pitchFamily="34" charset="-122"/>
                <a:cs typeface="Raleway" pitchFamily="34" charset="-120"/>
              </a:rPr>
              <a:t>2</a:t>
            </a:r>
            <a:endParaRPr lang="en-US" sz="2100" dirty="0"/>
          </a:p>
        </p:txBody>
      </p:sp>
      <p:sp>
        <p:nvSpPr>
          <p:cNvPr id="14" name="Text 11"/>
          <p:cNvSpPr/>
          <p:nvPr/>
        </p:nvSpPr>
        <p:spPr>
          <a:xfrm>
            <a:off x="10429042" y="323373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Key Insights</a:t>
            </a:r>
            <a:endParaRPr lang="en-US" sz="2200" dirty="0"/>
          </a:p>
        </p:txBody>
      </p:sp>
      <p:sp>
        <p:nvSpPr>
          <p:cNvPr id="15" name="Text 12"/>
          <p:cNvSpPr/>
          <p:nvPr/>
        </p:nvSpPr>
        <p:spPr>
          <a:xfrm>
            <a:off x="10429042" y="3724156"/>
            <a:ext cx="3150275"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Uncovered spending patterns and product preferences.</a:t>
            </a:r>
            <a:endParaRPr lang="en-US" sz="1750" dirty="0"/>
          </a:p>
        </p:txBody>
      </p:sp>
      <p:sp>
        <p:nvSpPr>
          <p:cNvPr id="16" name="Shape 13"/>
          <p:cNvSpPr/>
          <p:nvPr/>
        </p:nvSpPr>
        <p:spPr>
          <a:xfrm>
            <a:off x="6280190" y="5274231"/>
            <a:ext cx="7556421" cy="1677591"/>
          </a:xfrm>
          <a:prstGeom prst="roundRect">
            <a:avLst>
              <a:gd name="adj" fmla="val 8721"/>
            </a:avLst>
          </a:prstGeom>
          <a:solidFill>
            <a:srgbClr val="FFFFFF">
              <a:alpha val="95000"/>
            </a:srgbClr>
          </a:solidFill>
          <a:ln/>
        </p:spPr>
        <p:txBody>
          <a:bodyPr/>
          <a:lstStyle/>
          <a:p>
            <a:endParaRPr lang="en-US"/>
          </a:p>
        </p:txBody>
      </p:sp>
      <p:sp>
        <p:nvSpPr>
          <p:cNvPr id="17" name="Shape 14"/>
          <p:cNvSpPr/>
          <p:nvPr/>
        </p:nvSpPr>
        <p:spPr>
          <a:xfrm>
            <a:off x="6280190" y="5243751"/>
            <a:ext cx="7556421" cy="121920"/>
          </a:xfrm>
          <a:prstGeom prst="roundRect">
            <a:avLst>
              <a:gd name="adj" fmla="val 78139"/>
            </a:avLst>
          </a:prstGeom>
          <a:solidFill>
            <a:srgbClr val="1B1B27"/>
          </a:solidFill>
          <a:ln/>
        </p:spPr>
        <p:txBody>
          <a:bodyPr/>
          <a:lstStyle/>
          <a:p>
            <a:endParaRPr lang="en-US"/>
          </a:p>
        </p:txBody>
      </p:sp>
      <p:sp>
        <p:nvSpPr>
          <p:cNvPr id="18" name="Shape 15"/>
          <p:cNvSpPr/>
          <p:nvPr/>
        </p:nvSpPr>
        <p:spPr>
          <a:xfrm>
            <a:off x="9718179" y="4934069"/>
            <a:ext cx="680442" cy="680442"/>
          </a:xfrm>
          <a:prstGeom prst="roundRect">
            <a:avLst>
              <a:gd name="adj" fmla="val 134383"/>
            </a:avLst>
          </a:prstGeom>
          <a:solidFill>
            <a:srgbClr val="1B1B27"/>
          </a:solidFill>
          <a:ln/>
        </p:spPr>
        <p:txBody>
          <a:bodyPr/>
          <a:lstStyle/>
          <a:p>
            <a:endParaRPr lang="en-US"/>
          </a:p>
        </p:txBody>
      </p:sp>
      <p:sp>
        <p:nvSpPr>
          <p:cNvPr id="19" name="Text 16"/>
          <p:cNvSpPr/>
          <p:nvPr/>
        </p:nvSpPr>
        <p:spPr>
          <a:xfrm>
            <a:off x="9922252" y="5104209"/>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FFFFFF"/>
                </a:solidFill>
                <a:latin typeface="Raleway" pitchFamily="34" charset="0"/>
                <a:ea typeface="Raleway" pitchFamily="34" charset="-122"/>
                <a:cs typeface="Raleway" pitchFamily="34" charset="-120"/>
              </a:rPr>
              <a:t>3</a:t>
            </a:r>
            <a:endParaRPr lang="en-US" sz="2100" dirty="0"/>
          </a:p>
        </p:txBody>
      </p:sp>
      <p:sp>
        <p:nvSpPr>
          <p:cNvPr id="20" name="Text 17"/>
          <p:cNvSpPr/>
          <p:nvPr/>
        </p:nvSpPr>
        <p:spPr>
          <a:xfrm>
            <a:off x="6537484" y="584120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Strategic Decisions</a:t>
            </a:r>
            <a:endParaRPr lang="en-US" sz="2200" dirty="0"/>
          </a:p>
        </p:txBody>
      </p:sp>
      <p:sp>
        <p:nvSpPr>
          <p:cNvPr id="21" name="Text 18"/>
          <p:cNvSpPr/>
          <p:nvPr/>
        </p:nvSpPr>
        <p:spPr>
          <a:xfrm>
            <a:off x="6537484" y="6331625"/>
            <a:ext cx="7041832"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Aimed at guiding business strategies.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2267426" y="439579"/>
            <a:ext cx="3990261" cy="498634"/>
          </a:xfrm>
          <a:prstGeom prst="rect">
            <a:avLst/>
          </a:prstGeom>
          <a:noFill/>
          <a:ln/>
        </p:spPr>
        <p:txBody>
          <a:bodyPr wrap="none" lIns="0" tIns="0" rIns="0" bIns="0" rtlCol="0" anchor="t"/>
          <a:lstStyle/>
          <a:p>
            <a:pPr marL="0" indent="0" algn="l">
              <a:lnSpc>
                <a:spcPts val="3900"/>
              </a:lnSpc>
              <a:buNone/>
            </a:pPr>
            <a:r>
              <a:rPr lang="en-US" sz="3100" dirty="0">
                <a:solidFill>
                  <a:srgbClr val="1B1B27"/>
                </a:solidFill>
                <a:latin typeface="Raleway" pitchFamily="34" charset="0"/>
                <a:ea typeface="Raleway" pitchFamily="34" charset="-122"/>
                <a:cs typeface="Raleway" pitchFamily="34" charset="-120"/>
              </a:rPr>
              <a:t>Dataset Summary</a:t>
            </a:r>
            <a:endParaRPr lang="en-US" sz="3100" dirty="0"/>
          </a:p>
        </p:txBody>
      </p:sp>
      <p:sp>
        <p:nvSpPr>
          <p:cNvPr id="3" name="Text 1"/>
          <p:cNvSpPr/>
          <p:nvPr/>
        </p:nvSpPr>
        <p:spPr>
          <a:xfrm>
            <a:off x="2267426" y="1321118"/>
            <a:ext cx="4853107" cy="766167"/>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Our dataset comprises 3,900 rows and 18 columns, detailing customer demographics, purchase specifics, and shopping behaviors.</a:t>
            </a:r>
            <a:endParaRPr lang="en-US" sz="1250" dirty="0"/>
          </a:p>
        </p:txBody>
      </p:sp>
      <p:sp>
        <p:nvSpPr>
          <p:cNvPr id="4" name="Text 2"/>
          <p:cNvSpPr/>
          <p:nvPr/>
        </p:nvSpPr>
        <p:spPr>
          <a:xfrm>
            <a:off x="2267426" y="2230874"/>
            <a:ext cx="4853107" cy="255389"/>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3C3939"/>
                </a:solidFill>
                <a:latin typeface="Roboto" pitchFamily="34" charset="0"/>
                <a:ea typeface="Roboto" pitchFamily="34" charset="-122"/>
                <a:cs typeface="Roboto" pitchFamily="34" charset="-120"/>
              </a:rPr>
              <a:t>Rows:</a:t>
            </a:r>
            <a:r>
              <a:rPr lang="en-US" sz="1250" dirty="0">
                <a:solidFill>
                  <a:srgbClr val="3C3939"/>
                </a:solidFill>
                <a:latin typeface="Roboto" pitchFamily="34" charset="0"/>
                <a:ea typeface="Roboto" pitchFamily="34" charset="-122"/>
                <a:cs typeface="Roboto" pitchFamily="34" charset="-120"/>
              </a:rPr>
              <a:t> 3,900</a:t>
            </a:r>
            <a:endParaRPr lang="en-US" sz="1250" dirty="0"/>
          </a:p>
        </p:txBody>
      </p:sp>
      <p:sp>
        <p:nvSpPr>
          <p:cNvPr id="5" name="Text 3"/>
          <p:cNvSpPr/>
          <p:nvPr/>
        </p:nvSpPr>
        <p:spPr>
          <a:xfrm>
            <a:off x="2267426" y="2542103"/>
            <a:ext cx="4853107" cy="255389"/>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3C3939"/>
                </a:solidFill>
                <a:latin typeface="Roboto" pitchFamily="34" charset="0"/>
                <a:ea typeface="Roboto" pitchFamily="34" charset="-122"/>
                <a:cs typeface="Roboto" pitchFamily="34" charset="-120"/>
              </a:rPr>
              <a:t>Columns:</a:t>
            </a:r>
            <a:r>
              <a:rPr lang="en-US" sz="1250" dirty="0">
                <a:solidFill>
                  <a:srgbClr val="3C3939"/>
                </a:solidFill>
                <a:latin typeface="Roboto" pitchFamily="34" charset="0"/>
                <a:ea typeface="Roboto" pitchFamily="34" charset="-122"/>
                <a:cs typeface="Roboto" pitchFamily="34" charset="-120"/>
              </a:rPr>
              <a:t> 18</a:t>
            </a:r>
            <a:endParaRPr lang="en-US" sz="1250" dirty="0"/>
          </a:p>
        </p:txBody>
      </p:sp>
      <p:sp>
        <p:nvSpPr>
          <p:cNvPr id="6" name="Text 4"/>
          <p:cNvSpPr/>
          <p:nvPr/>
        </p:nvSpPr>
        <p:spPr>
          <a:xfrm>
            <a:off x="2267426" y="2853333"/>
            <a:ext cx="4853107" cy="255389"/>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3C3939"/>
                </a:solidFill>
                <a:latin typeface="Roboto" pitchFamily="34" charset="0"/>
                <a:ea typeface="Roboto" pitchFamily="34" charset="-122"/>
                <a:cs typeface="Roboto" pitchFamily="34" charset="-120"/>
              </a:rPr>
              <a:t>Missing Data:</a:t>
            </a:r>
            <a:r>
              <a:rPr lang="en-US" sz="1250" dirty="0">
                <a:solidFill>
                  <a:srgbClr val="3C3939"/>
                </a:solidFill>
                <a:latin typeface="Roboto" pitchFamily="34" charset="0"/>
                <a:ea typeface="Roboto" pitchFamily="34" charset="-122"/>
                <a:cs typeface="Roboto" pitchFamily="34" charset="-120"/>
              </a:rPr>
              <a:t> 37 values in Review Rating</a:t>
            </a:r>
            <a:endParaRPr lang="en-US" sz="1250" dirty="0"/>
          </a:p>
        </p:txBody>
      </p:sp>
      <p:pic>
        <p:nvPicPr>
          <p:cNvPr id="7" name="Image 0" descr="preencoded.png"/>
          <p:cNvPicPr>
            <a:picLocks noChangeAspect="1"/>
          </p:cNvPicPr>
          <p:nvPr/>
        </p:nvPicPr>
        <p:blipFill>
          <a:blip r:embed="rId3"/>
          <a:stretch>
            <a:fillRect/>
          </a:stretch>
        </p:blipFill>
        <p:spPr>
          <a:xfrm>
            <a:off x="7517487" y="1357074"/>
            <a:ext cx="4853107" cy="4853107"/>
          </a:xfrm>
          <a:prstGeom prst="rect">
            <a:avLst/>
          </a:prstGeom>
        </p:spPr>
      </p:pic>
      <p:sp>
        <p:nvSpPr>
          <p:cNvPr id="8" name="Shape 5"/>
          <p:cNvSpPr/>
          <p:nvPr/>
        </p:nvSpPr>
        <p:spPr>
          <a:xfrm>
            <a:off x="2267426" y="6569273"/>
            <a:ext cx="3258741" cy="1220748"/>
          </a:xfrm>
          <a:prstGeom prst="roundRect">
            <a:avLst>
              <a:gd name="adj" fmla="val 5492"/>
            </a:avLst>
          </a:prstGeom>
          <a:solidFill>
            <a:srgbClr val="FFFFFF">
              <a:alpha val="95000"/>
            </a:srgbClr>
          </a:solidFill>
          <a:ln w="22860">
            <a:solidFill>
              <a:srgbClr val="C7C7D0"/>
            </a:solidFill>
            <a:prstDash val="solid"/>
          </a:ln>
        </p:spPr>
        <p:txBody>
          <a:bodyPr/>
          <a:lstStyle/>
          <a:p>
            <a:endParaRPr lang="en-US"/>
          </a:p>
        </p:txBody>
      </p:sp>
      <p:sp>
        <p:nvSpPr>
          <p:cNvPr id="9" name="Text 6"/>
          <p:cNvSpPr/>
          <p:nvPr/>
        </p:nvSpPr>
        <p:spPr>
          <a:xfrm>
            <a:off x="2449830" y="6751677"/>
            <a:ext cx="2303621" cy="249436"/>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Customer Demographics</a:t>
            </a:r>
            <a:endParaRPr lang="en-US" sz="1550" dirty="0"/>
          </a:p>
        </p:txBody>
      </p:sp>
      <p:sp>
        <p:nvSpPr>
          <p:cNvPr id="10" name="Text 7"/>
          <p:cNvSpPr/>
          <p:nvPr/>
        </p:nvSpPr>
        <p:spPr>
          <a:xfrm>
            <a:off x="2449830" y="7096839"/>
            <a:ext cx="2893933" cy="510778"/>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Age, Gender, Location, Subscription Status</a:t>
            </a:r>
            <a:endParaRPr lang="en-US" sz="1250" dirty="0"/>
          </a:p>
        </p:txBody>
      </p:sp>
      <p:sp>
        <p:nvSpPr>
          <p:cNvPr id="11" name="Shape 8"/>
          <p:cNvSpPr/>
          <p:nvPr/>
        </p:nvSpPr>
        <p:spPr>
          <a:xfrm>
            <a:off x="5685711" y="6569273"/>
            <a:ext cx="3258860" cy="1220748"/>
          </a:xfrm>
          <a:prstGeom prst="roundRect">
            <a:avLst>
              <a:gd name="adj" fmla="val 5492"/>
            </a:avLst>
          </a:prstGeom>
          <a:solidFill>
            <a:srgbClr val="FFFFFF">
              <a:alpha val="95000"/>
            </a:srgbClr>
          </a:solidFill>
          <a:ln w="22860">
            <a:solidFill>
              <a:srgbClr val="C7C7D0"/>
            </a:solidFill>
            <a:prstDash val="solid"/>
          </a:ln>
        </p:spPr>
        <p:txBody>
          <a:bodyPr/>
          <a:lstStyle/>
          <a:p>
            <a:endParaRPr lang="en-US"/>
          </a:p>
        </p:txBody>
      </p:sp>
      <p:sp>
        <p:nvSpPr>
          <p:cNvPr id="12" name="Text 9"/>
          <p:cNvSpPr/>
          <p:nvPr/>
        </p:nvSpPr>
        <p:spPr>
          <a:xfrm>
            <a:off x="5868114" y="6751677"/>
            <a:ext cx="1995130" cy="249436"/>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Purchase Details</a:t>
            </a:r>
            <a:endParaRPr lang="en-US" sz="1550" dirty="0"/>
          </a:p>
        </p:txBody>
      </p:sp>
      <p:sp>
        <p:nvSpPr>
          <p:cNvPr id="13" name="Text 10"/>
          <p:cNvSpPr/>
          <p:nvPr/>
        </p:nvSpPr>
        <p:spPr>
          <a:xfrm>
            <a:off x="5868114" y="7096839"/>
            <a:ext cx="2894052" cy="510778"/>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Item, Category, Amount, Season, Size, Color</a:t>
            </a:r>
            <a:endParaRPr lang="en-US" sz="1250" dirty="0"/>
          </a:p>
        </p:txBody>
      </p:sp>
      <p:sp>
        <p:nvSpPr>
          <p:cNvPr id="14" name="Shape 11"/>
          <p:cNvSpPr/>
          <p:nvPr/>
        </p:nvSpPr>
        <p:spPr>
          <a:xfrm>
            <a:off x="9104114" y="6569273"/>
            <a:ext cx="3258741" cy="1220748"/>
          </a:xfrm>
          <a:prstGeom prst="roundRect">
            <a:avLst>
              <a:gd name="adj" fmla="val 5492"/>
            </a:avLst>
          </a:prstGeom>
          <a:solidFill>
            <a:srgbClr val="FFFFFF">
              <a:alpha val="95000"/>
            </a:srgbClr>
          </a:solidFill>
          <a:ln w="22860">
            <a:solidFill>
              <a:srgbClr val="C7C7D0"/>
            </a:solidFill>
            <a:prstDash val="solid"/>
          </a:ln>
        </p:spPr>
        <p:txBody>
          <a:bodyPr/>
          <a:lstStyle/>
          <a:p>
            <a:endParaRPr lang="en-US"/>
          </a:p>
        </p:txBody>
      </p:sp>
      <p:sp>
        <p:nvSpPr>
          <p:cNvPr id="15" name="Text 12"/>
          <p:cNvSpPr/>
          <p:nvPr/>
        </p:nvSpPr>
        <p:spPr>
          <a:xfrm>
            <a:off x="9286518" y="6751677"/>
            <a:ext cx="1995130" cy="249436"/>
          </a:xfrm>
          <a:prstGeom prst="rect">
            <a:avLst/>
          </a:prstGeom>
          <a:noFill/>
          <a:ln/>
        </p:spPr>
        <p:txBody>
          <a:bodyPr wrap="none" lIns="0" tIns="0" rIns="0" bIns="0" rtlCol="0" anchor="t"/>
          <a:lstStyle/>
          <a:p>
            <a:pPr marL="0" indent="0" algn="l">
              <a:lnSpc>
                <a:spcPts val="1950"/>
              </a:lnSpc>
              <a:buNone/>
            </a:pPr>
            <a:r>
              <a:rPr lang="en-US" sz="1550" dirty="0">
                <a:solidFill>
                  <a:srgbClr val="3C3939"/>
                </a:solidFill>
                <a:latin typeface="Raleway" pitchFamily="34" charset="0"/>
                <a:ea typeface="Raleway" pitchFamily="34" charset="-122"/>
                <a:cs typeface="Raleway" pitchFamily="34" charset="-120"/>
              </a:rPr>
              <a:t>Shopping Behavior</a:t>
            </a:r>
            <a:endParaRPr lang="en-US" sz="1550" dirty="0"/>
          </a:p>
        </p:txBody>
      </p:sp>
      <p:sp>
        <p:nvSpPr>
          <p:cNvPr id="16" name="Text 13"/>
          <p:cNvSpPr/>
          <p:nvPr/>
        </p:nvSpPr>
        <p:spPr>
          <a:xfrm>
            <a:off x="9286518" y="7096839"/>
            <a:ext cx="2893933" cy="510778"/>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Discount, Promo Code, Previous Purchases, Frequency, Review, Shipping</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Text 0"/>
          <p:cNvSpPr/>
          <p:nvPr/>
        </p:nvSpPr>
        <p:spPr>
          <a:xfrm>
            <a:off x="793790" y="1686044"/>
            <a:ext cx="10769798"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Exploratory Data Analysis (EDA) in Python</a:t>
            </a:r>
            <a:endParaRPr lang="en-US" sz="4450" dirty="0"/>
          </a:p>
        </p:txBody>
      </p:sp>
      <p:sp>
        <p:nvSpPr>
          <p:cNvPr id="3" name="Text 1"/>
          <p:cNvSpPr/>
          <p:nvPr/>
        </p:nvSpPr>
        <p:spPr>
          <a:xfrm>
            <a:off x="793790"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aleway Light" pitchFamily="34" charset="0"/>
                <a:ea typeface="Raleway Light" pitchFamily="34" charset="-122"/>
                <a:cs typeface="Raleway Light" pitchFamily="34" charset="-120"/>
              </a:rPr>
              <a:t>01</a:t>
            </a:r>
            <a:endParaRPr lang="en-US" sz="1750" dirty="0"/>
          </a:p>
        </p:txBody>
      </p:sp>
      <p:sp>
        <p:nvSpPr>
          <p:cNvPr id="4" name="Shape 2"/>
          <p:cNvSpPr/>
          <p:nvPr/>
        </p:nvSpPr>
        <p:spPr>
          <a:xfrm>
            <a:off x="793790" y="3203496"/>
            <a:ext cx="4196358" cy="30480"/>
          </a:xfrm>
          <a:prstGeom prst="rect">
            <a:avLst/>
          </a:prstGeom>
          <a:solidFill>
            <a:srgbClr val="1B1B27"/>
          </a:solidFill>
          <a:ln/>
        </p:spPr>
        <p:txBody>
          <a:bodyPr/>
          <a:lstStyle/>
          <a:p>
            <a:endParaRPr lang="en-US"/>
          </a:p>
        </p:txBody>
      </p:sp>
      <p:sp>
        <p:nvSpPr>
          <p:cNvPr id="5" name="Text 3"/>
          <p:cNvSpPr/>
          <p:nvPr/>
        </p:nvSpPr>
        <p:spPr>
          <a:xfrm>
            <a:off x="793790" y="3377803"/>
            <a:ext cx="3552111"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Data Loading &amp; Exploration</a:t>
            </a:r>
            <a:endParaRPr lang="en-US" sz="2200" dirty="0"/>
          </a:p>
        </p:txBody>
      </p:sp>
      <p:sp>
        <p:nvSpPr>
          <p:cNvPr id="6" name="Text 4"/>
          <p:cNvSpPr/>
          <p:nvPr/>
        </p:nvSpPr>
        <p:spPr>
          <a:xfrm>
            <a:off x="793790"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Imported dataset with pandas, checked structure and summary statistics.</a:t>
            </a:r>
            <a:endParaRPr lang="en-US" sz="1750" dirty="0"/>
          </a:p>
        </p:txBody>
      </p:sp>
      <p:sp>
        <p:nvSpPr>
          <p:cNvPr id="7" name="Text 5"/>
          <p:cNvSpPr/>
          <p:nvPr/>
        </p:nvSpPr>
        <p:spPr>
          <a:xfrm>
            <a:off x="5216962"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aleway Light" pitchFamily="34" charset="0"/>
                <a:ea typeface="Raleway Light" pitchFamily="34" charset="-122"/>
                <a:cs typeface="Raleway Light" pitchFamily="34" charset="-120"/>
              </a:rPr>
              <a:t>02</a:t>
            </a:r>
            <a:endParaRPr lang="en-US" sz="1750" dirty="0"/>
          </a:p>
        </p:txBody>
      </p:sp>
      <p:sp>
        <p:nvSpPr>
          <p:cNvPr id="8" name="Shape 6"/>
          <p:cNvSpPr/>
          <p:nvPr/>
        </p:nvSpPr>
        <p:spPr>
          <a:xfrm>
            <a:off x="5216962" y="3203496"/>
            <a:ext cx="4196358" cy="30480"/>
          </a:xfrm>
          <a:prstGeom prst="rect">
            <a:avLst/>
          </a:prstGeom>
          <a:solidFill>
            <a:srgbClr val="1B1B27"/>
          </a:solidFill>
          <a:ln/>
        </p:spPr>
        <p:txBody>
          <a:bodyPr/>
          <a:lstStyle/>
          <a:p>
            <a:endParaRPr lang="en-US"/>
          </a:p>
        </p:txBody>
      </p:sp>
      <p:sp>
        <p:nvSpPr>
          <p:cNvPr id="9" name="Text 7"/>
          <p:cNvSpPr/>
          <p:nvPr/>
        </p:nvSpPr>
        <p:spPr>
          <a:xfrm>
            <a:off x="5216962" y="3377803"/>
            <a:ext cx="2917627"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Missing Data Handling</a:t>
            </a:r>
            <a:endParaRPr lang="en-US" sz="2200" dirty="0"/>
          </a:p>
        </p:txBody>
      </p:sp>
      <p:sp>
        <p:nvSpPr>
          <p:cNvPr id="10" name="Text 8"/>
          <p:cNvSpPr/>
          <p:nvPr/>
        </p:nvSpPr>
        <p:spPr>
          <a:xfrm>
            <a:off x="5216962"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Imputed missing 'Review Rating' values using median per product category.</a:t>
            </a:r>
            <a:endParaRPr lang="en-US" sz="1750" dirty="0"/>
          </a:p>
        </p:txBody>
      </p:sp>
      <p:sp>
        <p:nvSpPr>
          <p:cNvPr id="11" name="Text 9"/>
          <p:cNvSpPr/>
          <p:nvPr/>
        </p:nvSpPr>
        <p:spPr>
          <a:xfrm>
            <a:off x="9640133"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aleway Light" pitchFamily="34" charset="0"/>
                <a:ea typeface="Raleway Light" pitchFamily="34" charset="-122"/>
                <a:cs typeface="Raleway Light" pitchFamily="34" charset="-120"/>
              </a:rPr>
              <a:t>03</a:t>
            </a:r>
            <a:endParaRPr lang="en-US" sz="1750" dirty="0"/>
          </a:p>
        </p:txBody>
      </p:sp>
      <p:sp>
        <p:nvSpPr>
          <p:cNvPr id="12" name="Shape 10"/>
          <p:cNvSpPr/>
          <p:nvPr/>
        </p:nvSpPr>
        <p:spPr>
          <a:xfrm>
            <a:off x="9640133" y="3203496"/>
            <a:ext cx="4196358" cy="30480"/>
          </a:xfrm>
          <a:prstGeom prst="rect">
            <a:avLst/>
          </a:prstGeom>
          <a:solidFill>
            <a:srgbClr val="1B1B27"/>
          </a:solidFill>
          <a:ln/>
        </p:spPr>
        <p:txBody>
          <a:bodyPr/>
          <a:lstStyle/>
          <a:p>
            <a:endParaRPr lang="en-US"/>
          </a:p>
        </p:txBody>
      </p:sp>
      <p:sp>
        <p:nvSpPr>
          <p:cNvPr id="13" name="Text 11"/>
          <p:cNvSpPr/>
          <p:nvPr/>
        </p:nvSpPr>
        <p:spPr>
          <a:xfrm>
            <a:off x="9640133" y="3377803"/>
            <a:ext cx="3137773"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Column Standardization</a:t>
            </a:r>
            <a:endParaRPr lang="en-US" sz="2200" dirty="0"/>
          </a:p>
        </p:txBody>
      </p:sp>
      <p:sp>
        <p:nvSpPr>
          <p:cNvPr id="14" name="Text 12"/>
          <p:cNvSpPr/>
          <p:nvPr/>
        </p:nvSpPr>
        <p:spPr>
          <a:xfrm>
            <a:off x="9640133"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Renamed columns to 'snake_case' for readability.</a:t>
            </a:r>
            <a:endParaRPr lang="en-US" sz="1750" dirty="0"/>
          </a:p>
        </p:txBody>
      </p:sp>
      <p:sp>
        <p:nvSpPr>
          <p:cNvPr id="15" name="Text 13"/>
          <p:cNvSpPr/>
          <p:nvPr/>
        </p:nvSpPr>
        <p:spPr>
          <a:xfrm>
            <a:off x="793790"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aleway Light" pitchFamily="34" charset="0"/>
                <a:ea typeface="Raleway Light" pitchFamily="34" charset="-122"/>
                <a:cs typeface="Raleway Light" pitchFamily="34" charset="-120"/>
              </a:rPr>
              <a:t>04</a:t>
            </a:r>
            <a:endParaRPr lang="en-US" sz="1750" dirty="0"/>
          </a:p>
        </p:txBody>
      </p:sp>
      <p:sp>
        <p:nvSpPr>
          <p:cNvPr id="16" name="Shape 14"/>
          <p:cNvSpPr/>
          <p:nvPr/>
        </p:nvSpPr>
        <p:spPr>
          <a:xfrm>
            <a:off x="793790" y="5345906"/>
            <a:ext cx="6407944" cy="30480"/>
          </a:xfrm>
          <a:prstGeom prst="rect">
            <a:avLst/>
          </a:prstGeom>
          <a:solidFill>
            <a:srgbClr val="1B1B27"/>
          </a:solidFill>
          <a:ln/>
        </p:spPr>
        <p:txBody>
          <a:bodyPr/>
          <a:lstStyle/>
          <a:p>
            <a:endParaRPr lang="en-US"/>
          </a:p>
        </p:txBody>
      </p:sp>
      <p:sp>
        <p:nvSpPr>
          <p:cNvPr id="17" name="Text 15"/>
          <p:cNvSpPr/>
          <p:nvPr/>
        </p:nvSpPr>
        <p:spPr>
          <a:xfrm>
            <a:off x="793790" y="55202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Feature Engineering</a:t>
            </a:r>
            <a:endParaRPr lang="en-US" sz="2200" dirty="0"/>
          </a:p>
        </p:txBody>
      </p:sp>
      <p:sp>
        <p:nvSpPr>
          <p:cNvPr id="18" name="Text 16"/>
          <p:cNvSpPr/>
          <p:nvPr/>
        </p:nvSpPr>
        <p:spPr>
          <a:xfrm>
            <a:off x="793790"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Created 'age_group' and 'purchase_frequency_days' columns.</a:t>
            </a:r>
            <a:endParaRPr lang="en-US" sz="1750" dirty="0"/>
          </a:p>
        </p:txBody>
      </p:sp>
      <p:sp>
        <p:nvSpPr>
          <p:cNvPr id="19" name="Text 17"/>
          <p:cNvSpPr/>
          <p:nvPr/>
        </p:nvSpPr>
        <p:spPr>
          <a:xfrm>
            <a:off x="7428548"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aleway Light" pitchFamily="34" charset="0"/>
                <a:ea typeface="Raleway Light" pitchFamily="34" charset="-122"/>
                <a:cs typeface="Raleway Light" pitchFamily="34" charset="-120"/>
              </a:rPr>
              <a:t>05</a:t>
            </a:r>
            <a:endParaRPr lang="en-US" sz="1750" dirty="0"/>
          </a:p>
        </p:txBody>
      </p:sp>
      <p:sp>
        <p:nvSpPr>
          <p:cNvPr id="20" name="Shape 18"/>
          <p:cNvSpPr/>
          <p:nvPr/>
        </p:nvSpPr>
        <p:spPr>
          <a:xfrm>
            <a:off x="7428548" y="5345906"/>
            <a:ext cx="6407944" cy="30480"/>
          </a:xfrm>
          <a:prstGeom prst="rect">
            <a:avLst/>
          </a:prstGeom>
          <a:solidFill>
            <a:srgbClr val="1B1B27"/>
          </a:solidFill>
          <a:ln/>
        </p:spPr>
        <p:txBody>
          <a:bodyPr/>
          <a:lstStyle/>
          <a:p>
            <a:endParaRPr lang="en-US"/>
          </a:p>
        </p:txBody>
      </p:sp>
      <p:sp>
        <p:nvSpPr>
          <p:cNvPr id="21" name="Text 19"/>
          <p:cNvSpPr/>
          <p:nvPr/>
        </p:nvSpPr>
        <p:spPr>
          <a:xfrm>
            <a:off x="7428548" y="55202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Database Integration</a:t>
            </a:r>
            <a:endParaRPr lang="en-US" sz="2200" dirty="0"/>
          </a:p>
        </p:txBody>
      </p:sp>
      <p:sp>
        <p:nvSpPr>
          <p:cNvPr id="22" name="Text 20"/>
          <p:cNvSpPr/>
          <p:nvPr/>
        </p:nvSpPr>
        <p:spPr>
          <a:xfrm>
            <a:off x="7428548"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Loaded cleaned data into PostgreSQL for SQL analysis.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602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Data Analysis using SQL: Key Business Insights</a:t>
            </a:r>
            <a:endParaRPr lang="en-US" sz="4450" dirty="0"/>
          </a:p>
        </p:txBody>
      </p:sp>
      <p:sp>
        <p:nvSpPr>
          <p:cNvPr id="4" name="Shape 1"/>
          <p:cNvSpPr/>
          <p:nvPr/>
        </p:nvSpPr>
        <p:spPr>
          <a:xfrm>
            <a:off x="6280190" y="3017996"/>
            <a:ext cx="3664744" cy="2402324"/>
          </a:xfrm>
          <a:prstGeom prst="roundRect">
            <a:avLst>
              <a:gd name="adj" fmla="val 3966"/>
            </a:avLst>
          </a:prstGeom>
          <a:solidFill>
            <a:srgbClr val="E1E1EA"/>
          </a:solidFill>
          <a:ln w="7620">
            <a:solidFill>
              <a:srgbClr val="C7C7D0"/>
            </a:solidFill>
            <a:prstDash val="solid"/>
          </a:ln>
        </p:spPr>
        <p:txBody>
          <a:bodyPr/>
          <a:lstStyle/>
          <a:p>
            <a:endParaRPr lang="en-US"/>
          </a:p>
        </p:txBody>
      </p:sp>
      <p:sp>
        <p:nvSpPr>
          <p:cNvPr id="5" name="Text 2"/>
          <p:cNvSpPr/>
          <p:nvPr/>
        </p:nvSpPr>
        <p:spPr>
          <a:xfrm>
            <a:off x="6514624" y="325243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Revenue by Gender</a:t>
            </a:r>
            <a:endParaRPr lang="en-US" sz="2200" dirty="0"/>
          </a:p>
        </p:txBody>
      </p:sp>
      <p:sp>
        <p:nvSpPr>
          <p:cNvPr id="6" name="Text 3"/>
          <p:cNvSpPr/>
          <p:nvPr/>
        </p:nvSpPr>
        <p:spPr>
          <a:xfrm>
            <a:off x="6514624" y="3742849"/>
            <a:ext cx="3195876"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Female: $75,191, Male: $157,890</a:t>
            </a:r>
            <a:endParaRPr lang="en-US" sz="1750" dirty="0"/>
          </a:p>
        </p:txBody>
      </p:sp>
      <p:sp>
        <p:nvSpPr>
          <p:cNvPr id="7" name="Shape 4"/>
          <p:cNvSpPr/>
          <p:nvPr/>
        </p:nvSpPr>
        <p:spPr>
          <a:xfrm>
            <a:off x="10171748" y="3017996"/>
            <a:ext cx="3664863" cy="2402324"/>
          </a:xfrm>
          <a:prstGeom prst="roundRect">
            <a:avLst>
              <a:gd name="adj" fmla="val 3966"/>
            </a:avLst>
          </a:prstGeom>
          <a:solidFill>
            <a:srgbClr val="E1E1EA"/>
          </a:solidFill>
          <a:ln w="7620">
            <a:solidFill>
              <a:srgbClr val="C7C7D0"/>
            </a:solidFill>
            <a:prstDash val="solid"/>
          </a:ln>
        </p:spPr>
        <p:txBody>
          <a:bodyPr/>
          <a:lstStyle/>
          <a:p>
            <a:endParaRPr lang="en-US"/>
          </a:p>
        </p:txBody>
      </p:sp>
      <p:sp>
        <p:nvSpPr>
          <p:cNvPr id="8" name="Text 5"/>
          <p:cNvSpPr/>
          <p:nvPr/>
        </p:nvSpPr>
        <p:spPr>
          <a:xfrm>
            <a:off x="10406182" y="3252430"/>
            <a:ext cx="3195995" cy="708660"/>
          </a:xfrm>
          <a:prstGeom prst="rect">
            <a:avLst/>
          </a:prstGeom>
          <a:noFill/>
          <a:ln/>
        </p:spPr>
        <p:txBody>
          <a:bodyPr wrap="squar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Top 5 Products by Rating</a:t>
            </a:r>
            <a:endParaRPr lang="en-US" sz="2200" dirty="0"/>
          </a:p>
        </p:txBody>
      </p:sp>
      <p:sp>
        <p:nvSpPr>
          <p:cNvPr id="9" name="Text 6"/>
          <p:cNvSpPr/>
          <p:nvPr/>
        </p:nvSpPr>
        <p:spPr>
          <a:xfrm>
            <a:off x="10406182" y="4097179"/>
            <a:ext cx="3195995" cy="1088708"/>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Gloves (3.86), Sandals (3.84), Boots (3.82), Hat (3.80), Skirt (3.78)</a:t>
            </a:r>
            <a:endParaRPr lang="en-US" sz="1750" dirty="0"/>
          </a:p>
        </p:txBody>
      </p:sp>
      <p:sp>
        <p:nvSpPr>
          <p:cNvPr id="10" name="Shape 7"/>
          <p:cNvSpPr/>
          <p:nvPr/>
        </p:nvSpPr>
        <p:spPr>
          <a:xfrm>
            <a:off x="6280190" y="5647134"/>
            <a:ext cx="7556421" cy="1322189"/>
          </a:xfrm>
          <a:prstGeom prst="roundRect">
            <a:avLst>
              <a:gd name="adj" fmla="val 7205"/>
            </a:avLst>
          </a:prstGeom>
          <a:solidFill>
            <a:srgbClr val="E1E1EA"/>
          </a:solidFill>
          <a:ln w="7620">
            <a:solidFill>
              <a:srgbClr val="C7C7D0"/>
            </a:solidFill>
            <a:prstDash val="solid"/>
          </a:ln>
        </p:spPr>
        <p:txBody>
          <a:bodyPr/>
          <a:lstStyle/>
          <a:p>
            <a:endParaRPr lang="en-US"/>
          </a:p>
        </p:txBody>
      </p:sp>
      <p:sp>
        <p:nvSpPr>
          <p:cNvPr id="11" name="Text 8"/>
          <p:cNvSpPr/>
          <p:nvPr/>
        </p:nvSpPr>
        <p:spPr>
          <a:xfrm>
            <a:off x="6514624" y="5881568"/>
            <a:ext cx="3516392"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Shipping Type Comparison</a:t>
            </a:r>
            <a:endParaRPr lang="en-US" sz="2200" dirty="0"/>
          </a:p>
        </p:txBody>
      </p:sp>
      <p:sp>
        <p:nvSpPr>
          <p:cNvPr id="12" name="Text 9"/>
          <p:cNvSpPr/>
          <p:nvPr/>
        </p:nvSpPr>
        <p:spPr>
          <a:xfrm>
            <a:off x="6514624" y="6371987"/>
            <a:ext cx="7087553"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Standard: $58.46, Express: $60.48</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2" name="Text 0"/>
          <p:cNvSpPr/>
          <p:nvPr/>
        </p:nvSpPr>
        <p:spPr>
          <a:xfrm>
            <a:off x="2188607" y="446842"/>
            <a:ext cx="7340917" cy="506611"/>
          </a:xfrm>
          <a:prstGeom prst="rect">
            <a:avLst/>
          </a:prstGeom>
          <a:noFill/>
          <a:ln/>
        </p:spPr>
        <p:txBody>
          <a:bodyPr wrap="none" lIns="0" tIns="0" rIns="0" bIns="0" rtlCol="0" anchor="t"/>
          <a:lstStyle/>
          <a:p>
            <a:pPr marL="0" indent="0" algn="l">
              <a:lnSpc>
                <a:spcPts val="3950"/>
              </a:lnSpc>
              <a:buNone/>
            </a:pPr>
            <a:r>
              <a:rPr lang="en-US" sz="3150" dirty="0">
                <a:solidFill>
                  <a:srgbClr val="1B1B27"/>
                </a:solidFill>
                <a:latin typeface="Raleway" pitchFamily="34" charset="0"/>
                <a:ea typeface="Raleway" pitchFamily="34" charset="-122"/>
                <a:cs typeface="Raleway" pitchFamily="34" charset="-120"/>
              </a:rPr>
              <a:t>SQL Insights: Discounts &amp; Subscriptions</a:t>
            </a:r>
            <a:endParaRPr lang="en-US" sz="3150" dirty="0"/>
          </a:p>
        </p:txBody>
      </p:sp>
      <p:sp>
        <p:nvSpPr>
          <p:cNvPr id="3" name="Text 1"/>
          <p:cNvSpPr/>
          <p:nvPr/>
        </p:nvSpPr>
        <p:spPr>
          <a:xfrm>
            <a:off x="2188607" y="1358622"/>
            <a:ext cx="3460194" cy="303848"/>
          </a:xfrm>
          <a:prstGeom prst="rect">
            <a:avLst/>
          </a:prstGeom>
          <a:noFill/>
          <a:ln/>
        </p:spPr>
        <p:txBody>
          <a:bodyPr wrap="none" lIns="0" tIns="0" rIns="0" bIns="0" rtlCol="0" anchor="t"/>
          <a:lstStyle/>
          <a:p>
            <a:pPr marL="0" indent="0" algn="l">
              <a:lnSpc>
                <a:spcPts val="2350"/>
              </a:lnSpc>
              <a:buNone/>
            </a:pPr>
            <a:r>
              <a:rPr lang="en-US" sz="1900" dirty="0">
                <a:solidFill>
                  <a:srgbClr val="1B1B27"/>
                </a:solidFill>
                <a:latin typeface="Raleway" pitchFamily="34" charset="0"/>
                <a:ea typeface="Raleway" pitchFamily="34" charset="-122"/>
                <a:cs typeface="Raleway" pitchFamily="34" charset="-120"/>
              </a:rPr>
              <a:t>High-Spending Discount Users</a:t>
            </a:r>
            <a:endParaRPr lang="en-US" sz="1900" dirty="0"/>
          </a:p>
        </p:txBody>
      </p:sp>
      <p:sp>
        <p:nvSpPr>
          <p:cNvPr id="4" name="Text 2"/>
          <p:cNvSpPr/>
          <p:nvPr/>
        </p:nvSpPr>
        <p:spPr>
          <a:xfrm>
            <a:off x="2188607" y="1824514"/>
            <a:ext cx="4928830" cy="518874"/>
          </a:xfrm>
          <a:prstGeom prst="rect">
            <a:avLst/>
          </a:prstGeom>
          <a:noFill/>
          <a:ln/>
        </p:spPr>
        <p:txBody>
          <a:bodyPr wrap="squar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Identified 839 customers who used discounts but spent above average.</a:t>
            </a:r>
            <a:endParaRPr lang="en-US" sz="1250" dirty="0"/>
          </a:p>
        </p:txBody>
      </p:sp>
      <p:pic>
        <p:nvPicPr>
          <p:cNvPr id="5" name="Image 0" descr="preencoded.png"/>
          <p:cNvPicPr>
            <a:picLocks noChangeAspect="1"/>
          </p:cNvPicPr>
          <p:nvPr/>
        </p:nvPicPr>
        <p:blipFill>
          <a:blip r:embed="rId3"/>
          <a:stretch>
            <a:fillRect/>
          </a:stretch>
        </p:blipFill>
        <p:spPr>
          <a:xfrm>
            <a:off x="2188607" y="2525673"/>
            <a:ext cx="4928830" cy="4928830"/>
          </a:xfrm>
          <a:prstGeom prst="rect">
            <a:avLst/>
          </a:prstGeom>
        </p:spPr>
      </p:pic>
      <p:sp>
        <p:nvSpPr>
          <p:cNvPr id="6" name="Text 3"/>
          <p:cNvSpPr/>
          <p:nvPr/>
        </p:nvSpPr>
        <p:spPr>
          <a:xfrm>
            <a:off x="7520583" y="1358622"/>
            <a:ext cx="3635573" cy="303848"/>
          </a:xfrm>
          <a:prstGeom prst="rect">
            <a:avLst/>
          </a:prstGeom>
          <a:noFill/>
          <a:ln/>
        </p:spPr>
        <p:txBody>
          <a:bodyPr wrap="none" lIns="0" tIns="0" rIns="0" bIns="0" rtlCol="0" anchor="t"/>
          <a:lstStyle/>
          <a:p>
            <a:pPr marL="0" indent="0" algn="l">
              <a:lnSpc>
                <a:spcPts val="2350"/>
              </a:lnSpc>
              <a:buNone/>
            </a:pPr>
            <a:r>
              <a:rPr lang="en-US" sz="1900" dirty="0">
                <a:solidFill>
                  <a:srgbClr val="1B1B27"/>
                </a:solidFill>
                <a:latin typeface="Raleway" pitchFamily="34" charset="0"/>
                <a:ea typeface="Raleway" pitchFamily="34" charset="-122"/>
                <a:cs typeface="Raleway" pitchFamily="34" charset="-120"/>
              </a:rPr>
              <a:t>Subscribers vs. Non-Subscribers</a:t>
            </a:r>
            <a:endParaRPr lang="en-US" sz="1900" dirty="0"/>
          </a:p>
        </p:txBody>
      </p:sp>
      <p:sp>
        <p:nvSpPr>
          <p:cNvPr id="7" name="Text 4"/>
          <p:cNvSpPr/>
          <p:nvPr/>
        </p:nvSpPr>
        <p:spPr>
          <a:xfrm>
            <a:off x="7520583" y="1824514"/>
            <a:ext cx="4928830" cy="259437"/>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Subscribers (1053): Avg Spend $59.49, Total Revenue $62,645</a:t>
            </a:r>
            <a:endParaRPr lang="en-US" sz="1250" dirty="0"/>
          </a:p>
        </p:txBody>
      </p:sp>
      <p:sp>
        <p:nvSpPr>
          <p:cNvPr id="8" name="Text 5"/>
          <p:cNvSpPr/>
          <p:nvPr/>
        </p:nvSpPr>
        <p:spPr>
          <a:xfrm>
            <a:off x="7520583" y="2229803"/>
            <a:ext cx="4928830" cy="259437"/>
          </a:xfrm>
          <a:prstGeom prst="rect">
            <a:avLst/>
          </a:prstGeom>
          <a:noFill/>
          <a:ln/>
        </p:spPr>
        <p:txBody>
          <a:bodyPr wrap="none" lIns="0" tIns="0" rIns="0" bIns="0" rtlCol="0" anchor="t"/>
          <a:lstStyle/>
          <a:p>
            <a:pPr marL="0" indent="0" algn="l">
              <a:lnSpc>
                <a:spcPts val="2000"/>
              </a:lnSpc>
              <a:buNone/>
            </a:pPr>
            <a:r>
              <a:rPr lang="en-US" sz="1250" dirty="0">
                <a:solidFill>
                  <a:srgbClr val="3C3939"/>
                </a:solidFill>
                <a:latin typeface="Roboto" pitchFamily="34" charset="0"/>
                <a:ea typeface="Roboto" pitchFamily="34" charset="-122"/>
                <a:cs typeface="Roboto" pitchFamily="34" charset="-120"/>
              </a:rPr>
              <a:t>Non-Subscribers (2847): Avg Spend $59.87, Total Revenue $170,436</a:t>
            </a:r>
            <a:endParaRPr lang="en-US" sz="1250" dirty="0"/>
          </a:p>
        </p:txBody>
      </p:sp>
      <p:pic>
        <p:nvPicPr>
          <p:cNvPr id="9" name="Image 1" descr="preencoded.png"/>
          <p:cNvPicPr>
            <a:picLocks noChangeAspect="1"/>
          </p:cNvPicPr>
          <p:nvPr/>
        </p:nvPicPr>
        <p:blipFill>
          <a:blip r:embed="rId4"/>
          <a:stretch>
            <a:fillRect/>
          </a:stretch>
        </p:blipFill>
        <p:spPr>
          <a:xfrm>
            <a:off x="7520583" y="2671524"/>
            <a:ext cx="4928830" cy="49288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7317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SQL Insights: Product &amp; Customer Segmentation</a:t>
            </a:r>
            <a:endParaRPr lang="en-US" sz="4450" dirty="0"/>
          </a:p>
        </p:txBody>
      </p:sp>
      <p:sp>
        <p:nvSpPr>
          <p:cNvPr id="4" name="Shape 1"/>
          <p:cNvSpPr/>
          <p:nvPr/>
        </p:nvSpPr>
        <p:spPr>
          <a:xfrm>
            <a:off x="793790" y="3330893"/>
            <a:ext cx="7556421" cy="1730812"/>
          </a:xfrm>
          <a:prstGeom prst="roundRect">
            <a:avLst>
              <a:gd name="adj" fmla="val 5504"/>
            </a:avLst>
          </a:prstGeom>
          <a:solidFill>
            <a:srgbClr val="FFFFFF">
              <a:alpha val="95000"/>
            </a:srgbClr>
          </a:solidFill>
          <a:ln w="30480">
            <a:solidFill>
              <a:srgbClr val="C7C7D0"/>
            </a:solidFill>
            <a:prstDash val="solid"/>
          </a:ln>
        </p:spPr>
        <p:txBody>
          <a:bodyPr/>
          <a:lstStyle/>
          <a:p>
            <a:endParaRPr lang="en-US"/>
          </a:p>
        </p:txBody>
      </p:sp>
      <p:sp>
        <p:nvSpPr>
          <p:cNvPr id="5" name="Shape 2"/>
          <p:cNvSpPr/>
          <p:nvPr/>
        </p:nvSpPr>
        <p:spPr>
          <a:xfrm>
            <a:off x="824270" y="3361373"/>
            <a:ext cx="907256" cy="1669852"/>
          </a:xfrm>
          <a:prstGeom prst="roundRect">
            <a:avLst>
              <a:gd name="adj" fmla="val 6469"/>
            </a:avLst>
          </a:prstGeom>
          <a:solidFill>
            <a:srgbClr val="E1E1EA"/>
          </a:solidFill>
          <a:ln/>
        </p:spPr>
        <p:txBody>
          <a:bodyPr/>
          <a:lstStyle/>
          <a:p>
            <a:endParaRPr lang="en-US"/>
          </a:p>
        </p:txBody>
      </p:sp>
      <p:sp>
        <p:nvSpPr>
          <p:cNvPr id="6" name="Text 3"/>
          <p:cNvSpPr/>
          <p:nvPr/>
        </p:nvSpPr>
        <p:spPr>
          <a:xfrm>
            <a:off x="1103948" y="3983593"/>
            <a:ext cx="340162" cy="425291"/>
          </a:xfrm>
          <a:prstGeom prst="rect">
            <a:avLst/>
          </a:prstGeom>
          <a:noFill/>
          <a:ln/>
        </p:spPr>
        <p:txBody>
          <a:bodyPr wrap="none" lIns="0" tIns="0" rIns="0" bIns="0" rtlCol="0" anchor="t"/>
          <a:lstStyle/>
          <a:p>
            <a:pPr marL="0" indent="0" algn="l">
              <a:lnSpc>
                <a:spcPts val="2650"/>
              </a:lnSpc>
              <a:buNone/>
            </a:pPr>
            <a:r>
              <a:rPr lang="en-US" sz="2650" dirty="0">
                <a:solidFill>
                  <a:srgbClr val="3C3939"/>
                </a:solidFill>
                <a:latin typeface="Raleway" pitchFamily="34" charset="0"/>
                <a:ea typeface="Raleway" pitchFamily="34" charset="-122"/>
                <a:cs typeface="Raleway" pitchFamily="34" charset="-120"/>
              </a:rPr>
              <a:t>1</a:t>
            </a:r>
            <a:endParaRPr lang="en-US" sz="2650" dirty="0"/>
          </a:p>
        </p:txBody>
      </p:sp>
      <p:sp>
        <p:nvSpPr>
          <p:cNvPr id="7" name="Text 4"/>
          <p:cNvSpPr/>
          <p:nvPr/>
        </p:nvSpPr>
        <p:spPr>
          <a:xfrm>
            <a:off x="1958340" y="3588187"/>
            <a:ext cx="3990499"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Discount-Dependent Products</a:t>
            </a:r>
            <a:endParaRPr lang="en-US" sz="2200" dirty="0"/>
          </a:p>
        </p:txBody>
      </p:sp>
      <p:sp>
        <p:nvSpPr>
          <p:cNvPr id="8" name="Text 5"/>
          <p:cNvSpPr/>
          <p:nvPr/>
        </p:nvSpPr>
        <p:spPr>
          <a:xfrm>
            <a:off x="1958340" y="4078605"/>
            <a:ext cx="6134576" cy="725805"/>
          </a:xfrm>
          <a:prstGeom prst="rect">
            <a:avLst/>
          </a:prstGeom>
          <a:noFill/>
          <a:ln/>
        </p:spPr>
        <p:txBody>
          <a:bodyPr wrap="squar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Hat (50%), Sneakers (49.66%), Coat (49.07%), Sweater (48.17%), Pants (47.37%)</a:t>
            </a:r>
            <a:endParaRPr lang="en-US" sz="1750" dirty="0"/>
          </a:p>
        </p:txBody>
      </p:sp>
      <p:sp>
        <p:nvSpPr>
          <p:cNvPr id="9" name="Shape 6"/>
          <p:cNvSpPr/>
          <p:nvPr/>
        </p:nvSpPr>
        <p:spPr>
          <a:xfrm>
            <a:off x="793790" y="5288518"/>
            <a:ext cx="7556421" cy="1367909"/>
          </a:xfrm>
          <a:prstGeom prst="roundRect">
            <a:avLst>
              <a:gd name="adj" fmla="val 6964"/>
            </a:avLst>
          </a:prstGeom>
          <a:solidFill>
            <a:srgbClr val="FFFFFF">
              <a:alpha val="95000"/>
            </a:srgbClr>
          </a:solidFill>
          <a:ln w="30480">
            <a:solidFill>
              <a:srgbClr val="C7C7D0"/>
            </a:solidFill>
            <a:prstDash val="solid"/>
          </a:ln>
        </p:spPr>
        <p:txBody>
          <a:bodyPr/>
          <a:lstStyle/>
          <a:p>
            <a:endParaRPr lang="en-US"/>
          </a:p>
        </p:txBody>
      </p:sp>
      <p:sp>
        <p:nvSpPr>
          <p:cNvPr id="10" name="Shape 7"/>
          <p:cNvSpPr/>
          <p:nvPr/>
        </p:nvSpPr>
        <p:spPr>
          <a:xfrm>
            <a:off x="824270" y="5318998"/>
            <a:ext cx="907256" cy="1306949"/>
          </a:xfrm>
          <a:prstGeom prst="roundRect">
            <a:avLst>
              <a:gd name="adj" fmla="val 6469"/>
            </a:avLst>
          </a:prstGeom>
          <a:solidFill>
            <a:srgbClr val="E1E1EA"/>
          </a:solidFill>
          <a:ln/>
        </p:spPr>
        <p:txBody>
          <a:bodyPr/>
          <a:lstStyle/>
          <a:p>
            <a:endParaRPr lang="en-US"/>
          </a:p>
        </p:txBody>
      </p:sp>
      <p:sp>
        <p:nvSpPr>
          <p:cNvPr id="11" name="Text 8"/>
          <p:cNvSpPr/>
          <p:nvPr/>
        </p:nvSpPr>
        <p:spPr>
          <a:xfrm>
            <a:off x="1103948" y="5759768"/>
            <a:ext cx="340162" cy="425291"/>
          </a:xfrm>
          <a:prstGeom prst="rect">
            <a:avLst/>
          </a:prstGeom>
          <a:noFill/>
          <a:ln/>
        </p:spPr>
        <p:txBody>
          <a:bodyPr wrap="none" lIns="0" tIns="0" rIns="0" bIns="0" rtlCol="0" anchor="t"/>
          <a:lstStyle/>
          <a:p>
            <a:pPr marL="0" indent="0" algn="l">
              <a:lnSpc>
                <a:spcPts val="2650"/>
              </a:lnSpc>
              <a:buNone/>
            </a:pPr>
            <a:r>
              <a:rPr lang="en-US" sz="2650" dirty="0">
                <a:solidFill>
                  <a:srgbClr val="3C3939"/>
                </a:solidFill>
                <a:latin typeface="Raleway" pitchFamily="34" charset="0"/>
                <a:ea typeface="Raleway" pitchFamily="34" charset="-122"/>
                <a:cs typeface="Raleway" pitchFamily="34" charset="-120"/>
              </a:rPr>
              <a:t>2</a:t>
            </a:r>
            <a:endParaRPr lang="en-US" sz="2650" dirty="0"/>
          </a:p>
        </p:txBody>
      </p:sp>
      <p:sp>
        <p:nvSpPr>
          <p:cNvPr id="12" name="Text 9"/>
          <p:cNvSpPr/>
          <p:nvPr/>
        </p:nvSpPr>
        <p:spPr>
          <a:xfrm>
            <a:off x="1958340" y="5545812"/>
            <a:ext cx="3195280" cy="354330"/>
          </a:xfrm>
          <a:prstGeom prst="rect">
            <a:avLst/>
          </a:prstGeom>
          <a:noFill/>
          <a:ln/>
        </p:spPr>
        <p:txBody>
          <a:bodyPr wrap="none" lIns="0" tIns="0" rIns="0" bIns="0" rtlCol="0" anchor="t"/>
          <a:lstStyle/>
          <a:p>
            <a:pPr marL="0" indent="0" algn="l">
              <a:lnSpc>
                <a:spcPts val="2750"/>
              </a:lnSpc>
              <a:buNone/>
            </a:pPr>
            <a:r>
              <a:rPr lang="en-US" sz="2200" dirty="0">
                <a:solidFill>
                  <a:srgbClr val="3C3939"/>
                </a:solidFill>
                <a:latin typeface="Raleway" pitchFamily="34" charset="0"/>
                <a:ea typeface="Raleway" pitchFamily="34" charset="-122"/>
                <a:cs typeface="Raleway" pitchFamily="34" charset="-120"/>
              </a:rPr>
              <a:t>Customer Segmentation</a:t>
            </a:r>
            <a:endParaRPr lang="en-US" sz="2200" dirty="0"/>
          </a:p>
        </p:txBody>
      </p:sp>
      <p:sp>
        <p:nvSpPr>
          <p:cNvPr id="13" name="Text 10"/>
          <p:cNvSpPr/>
          <p:nvPr/>
        </p:nvSpPr>
        <p:spPr>
          <a:xfrm>
            <a:off x="1958340" y="6036231"/>
            <a:ext cx="6134576" cy="362903"/>
          </a:xfrm>
          <a:prstGeom prst="rect">
            <a:avLst/>
          </a:prstGeom>
          <a:noFill/>
          <a:ln/>
        </p:spPr>
        <p:txBody>
          <a:bodyPr wrap="none" lIns="0" tIns="0" rIns="0" bIns="0" rtlCol="0" anchor="t"/>
          <a:lstStyle/>
          <a:p>
            <a:pPr marL="0" indent="0" algn="l">
              <a:lnSpc>
                <a:spcPts val="2850"/>
              </a:lnSpc>
              <a:buNone/>
            </a:pPr>
            <a:r>
              <a:rPr lang="en-US" sz="1750" dirty="0">
                <a:solidFill>
                  <a:srgbClr val="3C3939"/>
                </a:solidFill>
                <a:latin typeface="Roboto" pitchFamily="34" charset="0"/>
                <a:ea typeface="Roboto" pitchFamily="34" charset="-122"/>
                <a:cs typeface="Roboto" pitchFamily="34" charset="-120"/>
              </a:rPr>
              <a:t>Loyal (3116), Returning (701), New (83)</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sp>
        <p:nvSpPr>
          <p:cNvPr id="2" name="Text 0"/>
          <p:cNvSpPr/>
          <p:nvPr/>
        </p:nvSpPr>
        <p:spPr>
          <a:xfrm>
            <a:off x="2502337" y="418505"/>
            <a:ext cx="7161609" cy="475417"/>
          </a:xfrm>
          <a:prstGeom prst="rect">
            <a:avLst/>
          </a:prstGeom>
          <a:noFill/>
          <a:ln/>
        </p:spPr>
        <p:txBody>
          <a:bodyPr wrap="none" lIns="0" tIns="0" rIns="0" bIns="0" rtlCol="0" anchor="t"/>
          <a:lstStyle/>
          <a:p>
            <a:pPr marL="0" indent="0" algn="l">
              <a:lnSpc>
                <a:spcPts val="3700"/>
              </a:lnSpc>
              <a:buNone/>
            </a:pPr>
            <a:r>
              <a:rPr lang="en-US" sz="2950" dirty="0">
                <a:solidFill>
                  <a:srgbClr val="1B1B27"/>
                </a:solidFill>
                <a:latin typeface="Raleway" pitchFamily="34" charset="0"/>
                <a:ea typeface="Raleway" pitchFamily="34" charset="-122"/>
                <a:cs typeface="Raleway" pitchFamily="34" charset="-120"/>
              </a:rPr>
              <a:t>SQL Insights: Top Products &amp; Age Groups</a:t>
            </a:r>
            <a:endParaRPr lang="en-US" sz="2950" dirty="0"/>
          </a:p>
        </p:txBody>
      </p:sp>
      <p:sp>
        <p:nvSpPr>
          <p:cNvPr id="3" name="Text 1"/>
          <p:cNvSpPr/>
          <p:nvPr/>
        </p:nvSpPr>
        <p:spPr>
          <a:xfrm>
            <a:off x="2502337" y="1274326"/>
            <a:ext cx="3006090" cy="285274"/>
          </a:xfrm>
          <a:prstGeom prst="rect">
            <a:avLst/>
          </a:prstGeom>
          <a:noFill/>
          <a:ln/>
        </p:spPr>
        <p:txBody>
          <a:bodyPr wrap="none" lIns="0" tIns="0" rIns="0" bIns="0" rtlCol="0" anchor="t"/>
          <a:lstStyle/>
          <a:p>
            <a:pPr marL="0" indent="0" algn="l">
              <a:lnSpc>
                <a:spcPts val="2200"/>
              </a:lnSpc>
              <a:buNone/>
            </a:pPr>
            <a:r>
              <a:rPr lang="en-US" sz="1750" dirty="0">
                <a:solidFill>
                  <a:srgbClr val="1B1B27"/>
                </a:solidFill>
                <a:latin typeface="Raleway" pitchFamily="34" charset="0"/>
                <a:ea typeface="Raleway" pitchFamily="34" charset="-122"/>
                <a:cs typeface="Raleway" pitchFamily="34" charset="-120"/>
              </a:rPr>
              <a:t>Top 3 Products per Category</a:t>
            </a:r>
            <a:endParaRPr lang="en-US" sz="1750" dirty="0"/>
          </a:p>
        </p:txBody>
      </p:sp>
      <p:sp>
        <p:nvSpPr>
          <p:cNvPr id="4" name="Text 2"/>
          <p:cNvSpPr/>
          <p:nvPr/>
        </p:nvSpPr>
        <p:spPr>
          <a:xfrm>
            <a:off x="2502337" y="1711762"/>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Accessories:</a:t>
            </a:r>
            <a:r>
              <a:rPr lang="en-US" sz="1150" dirty="0">
                <a:solidFill>
                  <a:srgbClr val="3C3939"/>
                </a:solidFill>
                <a:latin typeface="Roboto" pitchFamily="34" charset="0"/>
                <a:ea typeface="Roboto" pitchFamily="34" charset="-122"/>
                <a:cs typeface="Roboto" pitchFamily="34" charset="-120"/>
              </a:rPr>
              <a:t> Jewelry, Sunglasses, Belt</a:t>
            </a:r>
            <a:endParaRPr lang="en-US" sz="1150" dirty="0"/>
          </a:p>
        </p:txBody>
      </p:sp>
      <p:sp>
        <p:nvSpPr>
          <p:cNvPr id="5" name="Text 3"/>
          <p:cNvSpPr/>
          <p:nvPr/>
        </p:nvSpPr>
        <p:spPr>
          <a:xfrm>
            <a:off x="2502337" y="2008346"/>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Clothing:</a:t>
            </a:r>
            <a:r>
              <a:rPr lang="en-US" sz="1150" dirty="0">
                <a:solidFill>
                  <a:srgbClr val="3C3939"/>
                </a:solidFill>
                <a:latin typeface="Roboto" pitchFamily="34" charset="0"/>
                <a:ea typeface="Roboto" pitchFamily="34" charset="-122"/>
                <a:cs typeface="Roboto" pitchFamily="34" charset="-120"/>
              </a:rPr>
              <a:t> Blouse, Pants, Shirt</a:t>
            </a:r>
            <a:endParaRPr lang="en-US" sz="1150" dirty="0"/>
          </a:p>
        </p:txBody>
      </p:sp>
      <p:sp>
        <p:nvSpPr>
          <p:cNvPr id="6" name="Text 4"/>
          <p:cNvSpPr/>
          <p:nvPr/>
        </p:nvSpPr>
        <p:spPr>
          <a:xfrm>
            <a:off x="2502337" y="2304931"/>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Footwear:</a:t>
            </a:r>
            <a:r>
              <a:rPr lang="en-US" sz="1150" dirty="0">
                <a:solidFill>
                  <a:srgbClr val="3C3939"/>
                </a:solidFill>
                <a:latin typeface="Roboto" pitchFamily="34" charset="0"/>
                <a:ea typeface="Roboto" pitchFamily="34" charset="-122"/>
                <a:cs typeface="Roboto" pitchFamily="34" charset="-120"/>
              </a:rPr>
              <a:t> Sandals, Shoes, Sneakers</a:t>
            </a:r>
            <a:endParaRPr lang="en-US" sz="1150" dirty="0"/>
          </a:p>
        </p:txBody>
      </p:sp>
      <p:sp>
        <p:nvSpPr>
          <p:cNvPr id="7" name="Text 5"/>
          <p:cNvSpPr/>
          <p:nvPr/>
        </p:nvSpPr>
        <p:spPr>
          <a:xfrm>
            <a:off x="2502337" y="2601516"/>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Outerwear:</a:t>
            </a:r>
            <a:r>
              <a:rPr lang="en-US" sz="1150" dirty="0">
                <a:solidFill>
                  <a:srgbClr val="3C3939"/>
                </a:solidFill>
                <a:latin typeface="Roboto" pitchFamily="34" charset="0"/>
                <a:ea typeface="Roboto" pitchFamily="34" charset="-122"/>
                <a:cs typeface="Roboto" pitchFamily="34" charset="-120"/>
              </a:rPr>
              <a:t> Jacket, Coat</a:t>
            </a:r>
            <a:endParaRPr lang="en-US" sz="1150" dirty="0"/>
          </a:p>
        </p:txBody>
      </p:sp>
      <p:pic>
        <p:nvPicPr>
          <p:cNvPr id="8" name="Image 0" descr="preencoded.png"/>
          <p:cNvPicPr>
            <a:picLocks noChangeAspect="1"/>
          </p:cNvPicPr>
          <p:nvPr/>
        </p:nvPicPr>
        <p:blipFill>
          <a:blip r:embed="rId3"/>
          <a:stretch>
            <a:fillRect/>
          </a:stretch>
        </p:blipFill>
        <p:spPr>
          <a:xfrm>
            <a:off x="2502337" y="3015972"/>
            <a:ext cx="4627126" cy="4627126"/>
          </a:xfrm>
          <a:prstGeom prst="rect">
            <a:avLst/>
          </a:prstGeom>
        </p:spPr>
      </p:pic>
      <p:sp>
        <p:nvSpPr>
          <p:cNvPr id="9" name="Text 6"/>
          <p:cNvSpPr/>
          <p:nvPr/>
        </p:nvSpPr>
        <p:spPr>
          <a:xfrm>
            <a:off x="7508319" y="1274326"/>
            <a:ext cx="2428875" cy="285274"/>
          </a:xfrm>
          <a:prstGeom prst="rect">
            <a:avLst/>
          </a:prstGeom>
          <a:noFill/>
          <a:ln/>
        </p:spPr>
        <p:txBody>
          <a:bodyPr wrap="none" lIns="0" tIns="0" rIns="0" bIns="0" rtlCol="0" anchor="t"/>
          <a:lstStyle/>
          <a:p>
            <a:pPr marL="0" indent="0" algn="l">
              <a:lnSpc>
                <a:spcPts val="2200"/>
              </a:lnSpc>
              <a:buNone/>
            </a:pPr>
            <a:r>
              <a:rPr lang="en-US" sz="1750" dirty="0">
                <a:solidFill>
                  <a:srgbClr val="1B1B27"/>
                </a:solidFill>
                <a:latin typeface="Raleway" pitchFamily="34" charset="0"/>
                <a:ea typeface="Raleway" pitchFamily="34" charset="-122"/>
                <a:cs typeface="Raleway" pitchFamily="34" charset="-120"/>
              </a:rPr>
              <a:t>Revenue by Age Group</a:t>
            </a:r>
            <a:endParaRPr lang="en-US" sz="1750" dirty="0"/>
          </a:p>
        </p:txBody>
      </p:sp>
      <p:sp>
        <p:nvSpPr>
          <p:cNvPr id="10" name="Text 7"/>
          <p:cNvSpPr/>
          <p:nvPr/>
        </p:nvSpPr>
        <p:spPr>
          <a:xfrm>
            <a:off x="7508319" y="1711762"/>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Young Adult:</a:t>
            </a:r>
            <a:r>
              <a:rPr lang="en-US" sz="1150" dirty="0">
                <a:solidFill>
                  <a:srgbClr val="3C3939"/>
                </a:solidFill>
                <a:latin typeface="Roboto" pitchFamily="34" charset="0"/>
                <a:ea typeface="Roboto" pitchFamily="34" charset="-122"/>
                <a:cs typeface="Roboto" pitchFamily="34" charset="-120"/>
              </a:rPr>
              <a:t> $62,143</a:t>
            </a:r>
            <a:endParaRPr lang="en-US" sz="1150" dirty="0"/>
          </a:p>
        </p:txBody>
      </p:sp>
      <p:sp>
        <p:nvSpPr>
          <p:cNvPr id="11" name="Text 8"/>
          <p:cNvSpPr/>
          <p:nvPr/>
        </p:nvSpPr>
        <p:spPr>
          <a:xfrm>
            <a:off x="7508319" y="2008346"/>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Middle-aged:</a:t>
            </a:r>
            <a:r>
              <a:rPr lang="en-US" sz="1150" dirty="0">
                <a:solidFill>
                  <a:srgbClr val="3C3939"/>
                </a:solidFill>
                <a:latin typeface="Roboto" pitchFamily="34" charset="0"/>
                <a:ea typeface="Roboto" pitchFamily="34" charset="-122"/>
                <a:cs typeface="Roboto" pitchFamily="34" charset="-120"/>
              </a:rPr>
              <a:t> $59,197</a:t>
            </a:r>
            <a:endParaRPr lang="en-US" sz="1150" dirty="0"/>
          </a:p>
        </p:txBody>
      </p:sp>
      <p:sp>
        <p:nvSpPr>
          <p:cNvPr id="12" name="Text 9"/>
          <p:cNvSpPr/>
          <p:nvPr/>
        </p:nvSpPr>
        <p:spPr>
          <a:xfrm>
            <a:off x="7508319" y="2304931"/>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Adult:</a:t>
            </a:r>
            <a:r>
              <a:rPr lang="en-US" sz="1150" dirty="0">
                <a:solidFill>
                  <a:srgbClr val="3C3939"/>
                </a:solidFill>
                <a:latin typeface="Roboto" pitchFamily="34" charset="0"/>
                <a:ea typeface="Roboto" pitchFamily="34" charset="-122"/>
                <a:cs typeface="Roboto" pitchFamily="34" charset="-120"/>
              </a:rPr>
              <a:t> $55,978</a:t>
            </a:r>
            <a:endParaRPr lang="en-US" sz="1150" dirty="0"/>
          </a:p>
        </p:txBody>
      </p:sp>
      <p:sp>
        <p:nvSpPr>
          <p:cNvPr id="13" name="Text 10"/>
          <p:cNvSpPr/>
          <p:nvPr/>
        </p:nvSpPr>
        <p:spPr>
          <a:xfrm>
            <a:off x="7508319" y="2601516"/>
            <a:ext cx="4627126" cy="243364"/>
          </a:xfrm>
          <a:prstGeom prst="rect">
            <a:avLst/>
          </a:prstGeom>
          <a:noFill/>
          <a:ln/>
        </p:spPr>
        <p:txBody>
          <a:bodyPr wrap="none" lIns="0" tIns="0" rIns="0" bIns="0" rtlCol="0" anchor="t"/>
          <a:lstStyle/>
          <a:p>
            <a:pPr marL="342900" indent="-342900" algn="l">
              <a:lnSpc>
                <a:spcPts val="1900"/>
              </a:lnSpc>
              <a:buSzPct val="100000"/>
              <a:buChar char="•"/>
            </a:pPr>
            <a:r>
              <a:rPr lang="en-US" sz="1150" b="1" dirty="0">
                <a:solidFill>
                  <a:srgbClr val="3C3939"/>
                </a:solidFill>
                <a:latin typeface="Roboto" pitchFamily="34" charset="0"/>
                <a:ea typeface="Roboto" pitchFamily="34" charset="-122"/>
                <a:cs typeface="Roboto" pitchFamily="34" charset="-120"/>
              </a:rPr>
              <a:t>Senior:</a:t>
            </a:r>
            <a:r>
              <a:rPr lang="en-US" sz="1150" dirty="0">
                <a:solidFill>
                  <a:srgbClr val="3C3939"/>
                </a:solidFill>
                <a:latin typeface="Roboto" pitchFamily="34" charset="0"/>
                <a:ea typeface="Roboto" pitchFamily="34" charset="-122"/>
                <a:cs typeface="Roboto" pitchFamily="34" charset="-120"/>
              </a:rPr>
              <a:t> $55,763</a:t>
            </a:r>
            <a:endParaRPr lang="en-US" sz="1150" dirty="0"/>
          </a:p>
        </p:txBody>
      </p:sp>
      <p:pic>
        <p:nvPicPr>
          <p:cNvPr id="14" name="Image 1" descr="preencoded.png"/>
          <p:cNvPicPr>
            <a:picLocks noChangeAspect="1"/>
          </p:cNvPicPr>
          <p:nvPr/>
        </p:nvPicPr>
        <p:blipFill>
          <a:blip r:embed="rId4"/>
          <a:stretch>
            <a:fillRect/>
          </a:stretch>
        </p:blipFill>
        <p:spPr>
          <a:xfrm>
            <a:off x="7508319" y="3015972"/>
            <a:ext cx="4627126" cy="462712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Text 0"/>
          <p:cNvSpPr/>
          <p:nvPr/>
        </p:nvSpPr>
        <p:spPr>
          <a:xfrm>
            <a:off x="3577947" y="326231"/>
            <a:ext cx="3077170" cy="369213"/>
          </a:xfrm>
          <a:prstGeom prst="rect">
            <a:avLst/>
          </a:prstGeom>
          <a:noFill/>
          <a:ln/>
        </p:spPr>
        <p:txBody>
          <a:bodyPr wrap="none" lIns="0" tIns="0" rIns="0" bIns="0" rtlCol="0" anchor="t"/>
          <a:lstStyle/>
          <a:p>
            <a:pPr marL="0" indent="0" algn="l">
              <a:lnSpc>
                <a:spcPts val="2900"/>
              </a:lnSpc>
              <a:buNone/>
            </a:pPr>
            <a:r>
              <a:rPr lang="en-US" sz="2300" dirty="0">
                <a:solidFill>
                  <a:srgbClr val="1B1B27"/>
                </a:solidFill>
                <a:latin typeface="Raleway" pitchFamily="34" charset="0"/>
                <a:ea typeface="Raleway" pitchFamily="34" charset="-122"/>
                <a:cs typeface="Raleway" pitchFamily="34" charset="-120"/>
              </a:rPr>
              <a:t>Dashboard in Power BI</a:t>
            </a:r>
            <a:endParaRPr lang="en-US" sz="2300" dirty="0"/>
          </a:p>
        </p:txBody>
      </p:sp>
      <p:pic>
        <p:nvPicPr>
          <p:cNvPr id="3" name="Image 0" descr="preencoded.png"/>
          <p:cNvPicPr>
            <a:picLocks noChangeAspect="1"/>
          </p:cNvPicPr>
          <p:nvPr/>
        </p:nvPicPr>
        <p:blipFill>
          <a:blip r:embed="rId3"/>
          <a:stretch>
            <a:fillRect/>
          </a:stretch>
        </p:blipFill>
        <p:spPr>
          <a:xfrm>
            <a:off x="3577947" y="931783"/>
            <a:ext cx="7474506" cy="4193143"/>
          </a:xfrm>
          <a:prstGeom prst="rect">
            <a:avLst/>
          </a:prstGeom>
        </p:spPr>
      </p:pic>
      <p:sp>
        <p:nvSpPr>
          <p:cNvPr id="4" name="Text 1"/>
          <p:cNvSpPr/>
          <p:nvPr/>
        </p:nvSpPr>
        <p:spPr>
          <a:xfrm>
            <a:off x="3577947" y="5257800"/>
            <a:ext cx="7474506" cy="378143"/>
          </a:xfrm>
          <a:prstGeom prst="rect">
            <a:avLst/>
          </a:prstGeom>
          <a:noFill/>
          <a:ln/>
        </p:spPr>
        <p:txBody>
          <a:bodyPr wrap="square" lIns="0" tIns="0" rIns="0" bIns="0" rtlCol="0" anchor="t"/>
          <a:lstStyle/>
          <a:p>
            <a:pPr marL="0" indent="0" algn="l">
              <a:lnSpc>
                <a:spcPts val="1450"/>
              </a:lnSpc>
              <a:buNone/>
            </a:pPr>
            <a:r>
              <a:rPr lang="en-US" sz="900" dirty="0">
                <a:solidFill>
                  <a:srgbClr val="3C3939"/>
                </a:solidFill>
                <a:latin typeface="Roboto" pitchFamily="34" charset="0"/>
                <a:ea typeface="Roboto" pitchFamily="34" charset="-122"/>
                <a:cs typeface="Roboto" pitchFamily="34" charset="-120"/>
              </a:rPr>
              <a:t>An interactive dashboard in Power BI visually presents key insights, including customer count (3.9K), average purchase amount ($59.76), and average review rating (3.75).</a:t>
            </a:r>
            <a:endParaRPr lang="en-US" sz="900" dirty="0"/>
          </a:p>
        </p:txBody>
      </p:sp>
      <p:sp>
        <p:nvSpPr>
          <p:cNvPr id="5" name="Text 2"/>
          <p:cNvSpPr/>
          <p:nvPr/>
        </p:nvSpPr>
        <p:spPr>
          <a:xfrm>
            <a:off x="4682728" y="6536888"/>
            <a:ext cx="1453515" cy="295394"/>
          </a:xfrm>
          <a:prstGeom prst="rect">
            <a:avLst/>
          </a:prstGeom>
          <a:noFill/>
          <a:ln/>
        </p:spPr>
        <p:txBody>
          <a:bodyPr wrap="none" lIns="0" tIns="0" rIns="0" bIns="0" rtlCol="0" anchor="t"/>
          <a:lstStyle/>
          <a:p>
            <a:pPr marL="0" indent="0" algn="ctr">
              <a:lnSpc>
                <a:spcPts val="2300"/>
              </a:lnSpc>
              <a:buNone/>
            </a:pPr>
            <a:r>
              <a:rPr lang="en-US" sz="2300" dirty="0">
                <a:solidFill>
                  <a:srgbClr val="3C3939"/>
                </a:solidFill>
                <a:latin typeface="Raleway" pitchFamily="34" charset="0"/>
                <a:ea typeface="Raleway" pitchFamily="34" charset="-122"/>
                <a:cs typeface="Raleway" pitchFamily="34" charset="-120"/>
              </a:rPr>
              <a:t>27%</a:t>
            </a:r>
            <a:endParaRPr lang="en-US" sz="2300" dirty="0"/>
          </a:p>
        </p:txBody>
      </p:sp>
      <p:pic>
        <p:nvPicPr>
          <p:cNvPr id="6" name="Image 1" descr="preencoded.png"/>
          <p:cNvPicPr>
            <a:picLocks noChangeAspect="1"/>
          </p:cNvPicPr>
          <p:nvPr/>
        </p:nvPicPr>
        <p:blipFill>
          <a:blip r:embed="rId4"/>
          <a:stretch>
            <a:fillRect/>
          </a:stretch>
        </p:blipFill>
        <p:spPr>
          <a:xfrm>
            <a:off x="4523303" y="5798344"/>
            <a:ext cx="1772603" cy="1772603"/>
          </a:xfrm>
          <a:prstGeom prst="rect">
            <a:avLst/>
          </a:prstGeom>
        </p:spPr>
      </p:pic>
      <p:sp>
        <p:nvSpPr>
          <p:cNvPr id="7" name="Text 3"/>
          <p:cNvSpPr/>
          <p:nvPr/>
        </p:nvSpPr>
        <p:spPr>
          <a:xfrm>
            <a:off x="4671060" y="7718584"/>
            <a:ext cx="1477089" cy="184666"/>
          </a:xfrm>
          <a:prstGeom prst="rect">
            <a:avLst/>
          </a:prstGeom>
          <a:noFill/>
          <a:ln/>
        </p:spPr>
        <p:txBody>
          <a:bodyPr wrap="none" lIns="0" tIns="0" rIns="0" bIns="0" rtlCol="0" anchor="t"/>
          <a:lstStyle/>
          <a:p>
            <a:pPr marL="0" indent="0" algn="ctr">
              <a:lnSpc>
                <a:spcPts val="1450"/>
              </a:lnSpc>
              <a:buNone/>
            </a:pPr>
            <a:r>
              <a:rPr lang="en-US" sz="1150" dirty="0">
                <a:solidFill>
                  <a:srgbClr val="3C3939"/>
                </a:solidFill>
                <a:latin typeface="Raleway" pitchFamily="34" charset="0"/>
                <a:ea typeface="Raleway" pitchFamily="34" charset="-122"/>
                <a:cs typeface="Raleway" pitchFamily="34" charset="-120"/>
              </a:rPr>
              <a:t>Subscribers</a:t>
            </a:r>
            <a:endParaRPr lang="en-US" sz="1150" dirty="0"/>
          </a:p>
        </p:txBody>
      </p:sp>
      <p:sp>
        <p:nvSpPr>
          <p:cNvPr id="8" name="Text 4"/>
          <p:cNvSpPr/>
          <p:nvPr/>
        </p:nvSpPr>
        <p:spPr>
          <a:xfrm>
            <a:off x="8493800" y="6536888"/>
            <a:ext cx="1453515" cy="295394"/>
          </a:xfrm>
          <a:prstGeom prst="rect">
            <a:avLst/>
          </a:prstGeom>
          <a:noFill/>
          <a:ln/>
        </p:spPr>
        <p:txBody>
          <a:bodyPr wrap="none" lIns="0" tIns="0" rIns="0" bIns="0" rtlCol="0" anchor="t"/>
          <a:lstStyle/>
          <a:p>
            <a:pPr marL="0" indent="0" algn="ctr">
              <a:lnSpc>
                <a:spcPts val="2300"/>
              </a:lnSpc>
              <a:buNone/>
            </a:pPr>
            <a:r>
              <a:rPr lang="en-US" sz="2300" dirty="0">
                <a:solidFill>
                  <a:srgbClr val="3C3939"/>
                </a:solidFill>
                <a:latin typeface="Raleway" pitchFamily="34" charset="0"/>
                <a:ea typeface="Raleway" pitchFamily="34" charset="-122"/>
                <a:cs typeface="Raleway" pitchFamily="34" charset="-120"/>
              </a:rPr>
              <a:t>73%</a:t>
            </a:r>
            <a:endParaRPr lang="en-US" sz="2300" dirty="0"/>
          </a:p>
        </p:txBody>
      </p:sp>
      <p:pic>
        <p:nvPicPr>
          <p:cNvPr id="9" name="Image 2" descr="preencoded.png"/>
          <p:cNvPicPr>
            <a:picLocks noChangeAspect="1"/>
          </p:cNvPicPr>
          <p:nvPr/>
        </p:nvPicPr>
        <p:blipFill>
          <a:blip r:embed="rId5"/>
          <a:stretch>
            <a:fillRect/>
          </a:stretch>
        </p:blipFill>
        <p:spPr>
          <a:xfrm>
            <a:off x="8334375" y="5798344"/>
            <a:ext cx="1772603" cy="1772603"/>
          </a:xfrm>
          <a:prstGeom prst="rect">
            <a:avLst/>
          </a:prstGeom>
        </p:spPr>
      </p:pic>
      <p:sp>
        <p:nvSpPr>
          <p:cNvPr id="10" name="Text 5"/>
          <p:cNvSpPr/>
          <p:nvPr/>
        </p:nvSpPr>
        <p:spPr>
          <a:xfrm>
            <a:off x="8482132" y="7718584"/>
            <a:ext cx="1477089" cy="184666"/>
          </a:xfrm>
          <a:prstGeom prst="rect">
            <a:avLst/>
          </a:prstGeom>
          <a:noFill/>
          <a:ln/>
        </p:spPr>
        <p:txBody>
          <a:bodyPr wrap="none" lIns="0" tIns="0" rIns="0" bIns="0" rtlCol="0" anchor="t"/>
          <a:lstStyle/>
          <a:p>
            <a:pPr marL="0" indent="0" algn="ctr">
              <a:lnSpc>
                <a:spcPts val="1450"/>
              </a:lnSpc>
              <a:buNone/>
            </a:pPr>
            <a:r>
              <a:rPr lang="en-US" sz="1150" dirty="0">
                <a:solidFill>
                  <a:srgbClr val="3C3939"/>
                </a:solidFill>
                <a:latin typeface="Raleway" pitchFamily="34" charset="0"/>
                <a:ea typeface="Raleway" pitchFamily="34" charset="-122"/>
                <a:cs typeface="Raleway" pitchFamily="34" charset="-120"/>
              </a:rPr>
              <a:t>Non-Subscribers</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563</Words>
  <Application>Microsoft Office PowerPoint</Application>
  <PresentationFormat>Custom</PresentationFormat>
  <Paragraphs>97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Raleway</vt:lpstr>
      <vt:lpstr>Arial</vt:lpstr>
      <vt:lpstr>Raleway Light</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Sarasitha Galagama</cp:lastModifiedBy>
  <cp:revision>2</cp:revision>
  <dcterms:created xsi:type="dcterms:W3CDTF">2026-01-15T19:43:04Z</dcterms:created>
  <dcterms:modified xsi:type="dcterms:W3CDTF">2026-01-15T19:44:38Z</dcterms:modified>
</cp:coreProperties>
</file>